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87" r:id="rId2"/>
  </p:sldMasterIdLst>
  <p:notesMasterIdLst>
    <p:notesMasterId r:id="rId16"/>
  </p:notesMasterIdLst>
  <p:sldIdLst>
    <p:sldId id="262" r:id="rId3"/>
    <p:sldId id="264" r:id="rId4"/>
    <p:sldId id="263" r:id="rId5"/>
    <p:sldId id="272" r:id="rId6"/>
    <p:sldId id="266" r:id="rId7"/>
    <p:sldId id="278" r:id="rId8"/>
    <p:sldId id="277" r:id="rId9"/>
    <p:sldId id="276" r:id="rId10"/>
    <p:sldId id="271" r:id="rId11"/>
    <p:sldId id="273" r:id="rId12"/>
    <p:sldId id="274" r:id="rId13"/>
    <p:sldId id="275" r:id="rId14"/>
    <p:sldId id="270" r:id="rId1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0" d="100"/>
          <a:sy n="120" d="100"/>
        </p:scale>
        <p:origin x="-1208"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8863D4-F6BC-8940-B673-3E89AC9EFA22}" type="datetimeFigureOut">
              <a:rPr kumimoji="1" lang="ja-JP" altLang="en-US" smtClean="0"/>
              <a:t>10/15/15</a:t>
            </a:fld>
            <a:endParaRPr kumimoji="1" lang="ja-JP"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A2FF5-70E3-8B47-A176-9D45A83A24D2}" type="slidenum">
              <a:rPr kumimoji="1" lang="ja-JP" altLang="en-US" smtClean="0"/>
              <a:t>‹#›</a:t>
            </a:fld>
            <a:endParaRPr kumimoji="1" lang="ja-JP" altLang="en-US"/>
          </a:p>
        </p:txBody>
      </p:sp>
    </p:spTree>
    <p:extLst>
      <p:ext uri="{BB962C8B-B14F-4D97-AF65-F5344CB8AC3E}">
        <p14:creationId xmlns:p14="http://schemas.microsoft.com/office/powerpoint/2010/main" val="473093279"/>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latin typeface="Calibri" charset="0"/>
              </a:rPr>
              <a:t>The limitation of GEO view is the lack of a global perspective</a:t>
            </a:r>
          </a:p>
          <a:p>
            <a:endParaRPr lang="en-US" altLang="ja-JP">
              <a:latin typeface="Calibri" charset="0"/>
            </a:endParaRPr>
          </a:p>
          <a:p>
            <a:r>
              <a:rPr lang="en-US" altLang="ja-JP">
                <a:latin typeface="Calibri" charset="0"/>
              </a:rPr>
              <a:t>This can be mitigated through international cooperation to form a constellation from GEO</a:t>
            </a:r>
          </a:p>
          <a:p>
            <a:endParaRPr lang="en-US" altLang="ja-JP">
              <a:latin typeface="Calibri" charset="0"/>
            </a:endParaRPr>
          </a:p>
          <a:p>
            <a:r>
              <a:rPr lang="en-US" altLang="ja-JP">
                <a:latin typeface="Calibri" charset="0"/>
              </a:rPr>
              <a:t>Timing and payloads demonstrate that threshold capability is ready</a:t>
            </a:r>
          </a:p>
          <a:p>
            <a:endParaRPr lang="en-US" altLang="ja-JP">
              <a:latin typeface="Calibri" charset="0"/>
            </a:endParaRPr>
          </a:p>
          <a:p>
            <a:r>
              <a:rPr lang="en-US" altLang="ja-JP">
                <a:latin typeface="Calibri" charset="0"/>
              </a:rPr>
              <a:t>N. America-Europe-Asia covers the three primary economic/population/emissions regions</a:t>
            </a: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B2002D65-160D-B344-BA23-70973B99995F}" type="slidenum">
              <a:rPr lang="en-US" altLang="ja-JP" sz="1200">
                <a:solidFill>
                  <a:srgbClr val="000000"/>
                </a:solidFill>
              </a:rPr>
              <a:pPr eaLnBrk="1" fontAlgn="base" hangingPunct="1">
                <a:spcBef>
                  <a:spcPct val="0"/>
                </a:spcBef>
                <a:spcAft>
                  <a:spcPct val="0"/>
                </a:spcAft>
              </a:pPr>
              <a:t>2</a:t>
            </a:fld>
            <a:endParaRPr lang="en-US" altLang="ja-JP" sz="1200">
              <a:solidFill>
                <a:srgbClr val="000000"/>
              </a:solidFill>
            </a:endParaRPr>
          </a:p>
        </p:txBody>
      </p:sp>
    </p:spTree>
    <p:extLst>
      <p:ext uri="{BB962C8B-B14F-4D97-AF65-F5344CB8AC3E}">
        <p14:creationId xmlns:p14="http://schemas.microsoft.com/office/powerpoint/2010/main" val="1170453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241076-EE35-49D6-B3EF-0D773D8CBB0D}" type="slidenum">
              <a:rPr lang="en-US" altLang="ko-KR">
                <a:solidFill>
                  <a:prstClr val="black"/>
                </a:solidFill>
                <a:latin typeface="Calibri"/>
                <a:ea typeface="맑은 고딕"/>
              </a:rPr>
              <a:pPr fontAlgn="base">
                <a:spcBef>
                  <a:spcPct val="0"/>
                </a:spcBef>
                <a:spcAft>
                  <a:spcPct val="0"/>
                </a:spcAft>
                <a:defRPr/>
              </a:pPr>
              <a:t>4</a:t>
            </a:fld>
            <a:endParaRPr lang="en-US" altLang="ko-KR">
              <a:solidFill>
                <a:prstClr val="black"/>
              </a:solidFill>
              <a:latin typeface="Calibri"/>
              <a:ea typeface="맑은 고딕"/>
            </a:endParaRPr>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ko-K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dirty="0" smtClean="0"/>
              <a:t>Formaldehyde (HCHO) is important as a tracer for </a:t>
            </a:r>
            <a:r>
              <a:rPr lang="en-US" dirty="0" err="1" smtClean="0"/>
              <a:t>HOx</a:t>
            </a:r>
            <a:r>
              <a:rPr lang="en-US" dirty="0" smtClean="0"/>
              <a:t> production,1 and has the potential to provide insight into the nature of convective events. It is one of the most abundant gas phase carbonyls in the atmosphere;2 tropospheric mixing ratios vary typically from 0.2 parts per billion by volume (</a:t>
            </a:r>
            <a:r>
              <a:rPr lang="en-US" dirty="0" err="1" smtClean="0"/>
              <a:t>ppbv</a:t>
            </a:r>
            <a:r>
              <a:rPr lang="en-US" dirty="0" smtClean="0"/>
              <a:t>) to 20 ppbv,3 depending on elevation and geography, and can reach as high as 60 ppbv.4 Stratospheric HCHO background concentrations are estimated to be much lower (~0.02 </a:t>
            </a:r>
            <a:r>
              <a:rPr lang="en-US" dirty="0" err="1" smtClean="0"/>
              <a:t>ppbv</a:t>
            </a:r>
            <a:r>
              <a:rPr lang="en-US" dirty="0" smtClean="0"/>
              <a:t>), but current methods lack sufficient sensitivity for a direct measurement. The dominant sources in urban areas include primary emissions from combustion and industrial processing and photochemical oxidation of numerous anthropogenic volatile organic compounds (AVOCs).2,5 Oxidation of biogenic VOCs (BVOCs) becomes important as a source in rural areas,2,5 while methane oxidation provides a source of HCHO (Fig. 1) in the remote troposphere and in the stratosphere.5</a:t>
            </a:r>
          </a:p>
          <a:p>
            <a:pPr marL="0" marR="0" indent="0" algn="l" defTabSz="914400" rtl="0" eaLnBrk="1" fontAlgn="auto" latinLnBrk="1"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dirty="0" smtClean="0"/>
              <a:t>HCHO is fairly short-lived (</a:t>
            </a:r>
            <a:r>
              <a:rPr lang="en-US" dirty="0" err="1" smtClean="0"/>
              <a:t>τ</a:t>
            </a:r>
            <a:r>
              <a:rPr lang="en-US" dirty="0" smtClean="0"/>
              <a:t> ≈ 3 hours)6,7 and is removed from the atmosphere primarily by reaction with OH and by photolysis.2,3 Both of these processes produce HO2,3,6,8,9 and result in a net production of ozone (O3) in the presence of </a:t>
            </a:r>
            <a:r>
              <a:rPr lang="en-US" dirty="0" err="1" smtClean="0"/>
              <a:t>NOx</a:t>
            </a:r>
            <a:r>
              <a:rPr lang="en-US" dirty="0" smtClean="0"/>
              <a:t> (such as found in polluted urban areas).2 The interaction of HCHO in </a:t>
            </a:r>
            <a:r>
              <a:rPr lang="en-US" dirty="0" err="1" smtClean="0"/>
              <a:t>HOx</a:t>
            </a:r>
            <a:r>
              <a:rPr lang="en-US" dirty="0" smtClean="0"/>
              <a:t> chemistry has wide-reaching significance. </a:t>
            </a:r>
            <a:r>
              <a:rPr lang="en-US" dirty="0" err="1" smtClean="0"/>
              <a:t>HOx</a:t>
            </a:r>
            <a:r>
              <a:rPr lang="en-US" dirty="0" smtClean="0"/>
              <a:t> is a major oxidizer throughout the entire atmosphere and is central to catalytic cycles generating O3 in the troposphere and as well as those destroying O3 in the stratosphere, making accurate estimates of these species crucial to atmospheric modeling on both local and global scales.</a:t>
            </a:r>
          </a:p>
          <a:p>
            <a:pPr marL="0" marR="0" indent="0" algn="l" defTabSz="914400" rtl="0" eaLnBrk="1" fontAlgn="auto" latinLnBrk="1"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dirty="0" smtClean="0"/>
              <a:t>Because of its implication in </a:t>
            </a:r>
            <a:r>
              <a:rPr lang="en-US" dirty="0" err="1" smtClean="0"/>
              <a:t>HOx</a:t>
            </a:r>
            <a:r>
              <a:rPr lang="en-US" dirty="0" smtClean="0"/>
              <a:t> cycling, as well as its role as an intermediate in the oxidation of numerous VOCs, HCHO is a useful tracer of the oxidative capacity of the atmosphere. HCHO may provide insight into oxidation processes in complex environments such as the atmosphere above snow-pack, where unexpectedly high OH concentrations have been observed,10 and that within forest canopies.11,12 For the second application, knowledge of HCHO fluxes would be especially useful. Fluxes can be approximated using </a:t>
            </a:r>
            <a:r>
              <a:rPr lang="en-US" dirty="0" err="1" smtClean="0"/>
              <a:t>Monin-Obukhov</a:t>
            </a:r>
            <a:r>
              <a:rPr lang="en-US" dirty="0" smtClean="0"/>
              <a:t> similarity theory,13 but because of the assumptions required for similarity theory direct HCHO flux measurement by eddy correlation is more desirable, leading to a more accurate closed budget of the species of interest.14–17</a:t>
            </a:r>
            <a:endParaRPr lang="en-US" dirty="0"/>
          </a:p>
        </p:txBody>
      </p:sp>
      <p:sp>
        <p:nvSpPr>
          <p:cNvPr id="4" name="Slide Number Placeholder 3"/>
          <p:cNvSpPr>
            <a:spLocks noGrp="1"/>
          </p:cNvSpPr>
          <p:nvPr>
            <p:ph type="sldNum" sz="quarter" idx="10"/>
          </p:nvPr>
        </p:nvSpPr>
        <p:spPr/>
        <p:txBody>
          <a:bodyPr/>
          <a:lstStyle/>
          <a:p>
            <a:fld id="{8BA88237-1F84-4AFC-9F5D-C3790152E9AB}" type="slidenum">
              <a:rPr lang="ko-KR" altLang="en-US" smtClean="0">
                <a:solidFill>
                  <a:prstClr val="black"/>
                </a:solidFill>
                <a:latin typeface="Calibri"/>
                <a:ea typeface="맑은 고딕"/>
              </a:rPr>
              <a:pPr/>
              <a:t>5</a:t>
            </a:fld>
            <a:endParaRPr lang="ko-KR" altLang="en-US">
              <a:solidFill>
                <a:prstClr val="black"/>
              </a:solidFill>
              <a:latin typeface="Calibri"/>
              <a:ea typeface="맑은 고딕"/>
            </a:endParaRPr>
          </a:p>
        </p:txBody>
      </p:sp>
    </p:spTree>
    <p:extLst>
      <p:ext uri="{BB962C8B-B14F-4D97-AF65-F5344CB8AC3E}">
        <p14:creationId xmlns:p14="http://schemas.microsoft.com/office/powerpoint/2010/main" val="198105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BF72E090-F2E8-4FAA-BC3D-A2AEFC7CB033}" type="slidenum">
              <a:rPr lang="ko-KR" altLang="en-US" smtClean="0"/>
              <a:t>6</a:t>
            </a:fld>
            <a:endParaRPr lang="ko-KR" altLang="en-US"/>
          </a:p>
        </p:txBody>
      </p:sp>
    </p:spTree>
    <p:extLst>
      <p:ext uri="{BB962C8B-B14F-4D97-AF65-F5344CB8AC3E}">
        <p14:creationId xmlns:p14="http://schemas.microsoft.com/office/powerpoint/2010/main" val="305224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6927498"/>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1788" y="123826"/>
            <a:ext cx="2151062" cy="6142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3826"/>
            <a:ext cx="6300788" cy="6142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146326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23849"/>
            <a:ext cx="8604250" cy="6381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43002"/>
            <a:ext cx="8351838" cy="5122863"/>
          </a:xfrm>
        </p:spPr>
        <p:txBody>
          <a:bodyPr/>
          <a:lstStyle/>
          <a:p>
            <a:pPr lvl="0"/>
            <a:endParaRPr lang="en-US" noProof="0" smtClean="0"/>
          </a:p>
        </p:txBody>
      </p:sp>
    </p:spTree>
    <p:extLst>
      <p:ext uri="{BB962C8B-B14F-4D97-AF65-F5344CB8AC3E}">
        <p14:creationId xmlns:p14="http://schemas.microsoft.com/office/powerpoint/2010/main" val="2906852939"/>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ja-JP" smtClean="0"/>
              <a:t>Click to edit Master title style</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lang="ja-JP" alt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1">
                <a:solidFill>
                  <a:srgbClr val="000000"/>
                </a:solidFill>
                <a:latin typeface="Arial"/>
                <a:ea typeface="+mn-ea"/>
                <a:cs typeface="+mn-cs"/>
              </a:defRPr>
            </a:lvl1pPr>
          </a:lstStyle>
          <a:p>
            <a:pPr>
              <a:defRPr/>
            </a:pPr>
            <a:fld id="{01B8D802-2D12-6744-BBE2-CC0AF0B6262A}" type="datetimeFigureOut">
              <a:rPr lang="ja-JP" altLang="en-US"/>
              <a:pPr>
                <a:defRPr/>
              </a:pPr>
              <a:t>10/15/15</a:t>
            </a:fld>
            <a:endParaRPr lang="ja-JP"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1">
                <a:solidFill>
                  <a:srgbClr val="000000"/>
                </a:solidFill>
                <a:latin typeface="Arial"/>
                <a:ea typeface="+mn-ea"/>
                <a:cs typeface="+mn-cs"/>
              </a:defRPr>
            </a:lvl1pPr>
          </a:lstStyle>
          <a:p>
            <a:pPr>
              <a:defRPr/>
            </a:pPr>
            <a:endParaRPr lang="ja-JP"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kumimoji="1">
                <a:solidFill>
                  <a:srgbClr val="000000"/>
                </a:solidFill>
                <a:latin typeface="Arial"/>
                <a:ea typeface="+mn-ea"/>
                <a:cs typeface="+mn-cs"/>
              </a:defRPr>
            </a:lvl1pPr>
          </a:lstStyle>
          <a:p>
            <a:pPr>
              <a:defRPr/>
            </a:pPr>
            <a:fld id="{4B70C7E2-460D-1A42-A3DE-872EF4382EAB}" type="slidenum">
              <a:rPr lang="ja-JP" altLang="en-US"/>
              <a:pPr>
                <a:defRPr/>
              </a:pPr>
              <a:t>‹#›</a:t>
            </a:fld>
            <a:endParaRPr lang="ja-JP" altLang="en-US"/>
          </a:p>
        </p:txBody>
      </p:sp>
    </p:spTree>
    <p:extLst>
      <p:ext uri="{BB962C8B-B14F-4D97-AF65-F5344CB8AC3E}">
        <p14:creationId xmlns:p14="http://schemas.microsoft.com/office/powerpoint/2010/main" val="1996103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10/15/15</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194156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10/15/15</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416930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10/15/15</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183327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10/15/15</a:t>
            </a:fld>
            <a:endParaRPr lang="ko-KR" altLang="en-US">
              <a:solidFill>
                <a:prstClr val="black">
                  <a:tint val="75000"/>
                </a:prstClr>
              </a:solidFill>
              <a:latin typeface="맑은 고딕"/>
              <a:ea typeface="맑은 고딕"/>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7" name="슬라이드 번호 개체 틀 6"/>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733069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10/15/15</a:t>
            </a:fld>
            <a:endParaRPr lang="ko-KR" altLang="en-US">
              <a:solidFill>
                <a:prstClr val="black">
                  <a:tint val="75000"/>
                </a:prstClr>
              </a:solidFill>
              <a:latin typeface="맑은 고딕"/>
              <a:ea typeface="맑은 고딕"/>
            </a:endParaRPr>
          </a:p>
        </p:txBody>
      </p:sp>
      <p:sp>
        <p:nvSpPr>
          <p:cNvPr id="8" name="바닥글 개체 틀 7"/>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9" name="슬라이드 번호 개체 틀 8"/>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656176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10/15/15</a:t>
            </a:fld>
            <a:endParaRPr lang="ko-KR" altLang="en-US">
              <a:solidFill>
                <a:prstClr val="black">
                  <a:tint val="75000"/>
                </a:prstClr>
              </a:solidFill>
              <a:latin typeface="맑은 고딕"/>
              <a:ea typeface="맑은 고딕"/>
            </a:endParaRPr>
          </a:p>
        </p:txBody>
      </p:sp>
      <p:sp>
        <p:nvSpPr>
          <p:cNvPr id="4" name="바닥글 개체 틀 3"/>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5" name="슬라이드 번호 개체 틀 4"/>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687833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10/15/15</a:t>
            </a:fld>
            <a:endParaRPr lang="ko-KR" altLang="en-US">
              <a:solidFill>
                <a:prstClr val="black">
                  <a:tint val="75000"/>
                </a:prstClr>
              </a:solidFill>
              <a:latin typeface="맑은 고딕"/>
              <a:ea typeface="맑은 고딕"/>
            </a:endParaRPr>
          </a:p>
        </p:txBody>
      </p:sp>
      <p:sp>
        <p:nvSpPr>
          <p:cNvPr id="3" name="바닥글 개체 틀 2"/>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4" name="슬라이드 번호 개체 틀 3"/>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128365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7"/>
            <a:ext cx="7772400" cy="1500187"/>
          </a:xfrm>
        </p:spPr>
        <p:txBody>
          <a:bodyPr anchor="b"/>
          <a:lstStyle>
            <a:lvl1pPr marL="0" indent="0">
              <a:buNone/>
              <a:defRPr sz="2000"/>
            </a:lvl1pPr>
            <a:lvl2pPr marL="456633" indent="0">
              <a:buNone/>
              <a:defRPr sz="1800"/>
            </a:lvl2pPr>
            <a:lvl3pPr marL="913274" indent="0">
              <a:buNone/>
              <a:defRPr sz="1600"/>
            </a:lvl3pPr>
            <a:lvl4pPr marL="1369920" indent="0">
              <a:buNone/>
              <a:defRPr sz="1400"/>
            </a:lvl4pPr>
            <a:lvl5pPr marL="1826557" indent="0">
              <a:buNone/>
              <a:defRPr sz="1400"/>
            </a:lvl5pPr>
            <a:lvl6pPr marL="2283192" indent="0">
              <a:buNone/>
              <a:defRPr sz="1400"/>
            </a:lvl6pPr>
            <a:lvl7pPr marL="2739836" indent="0">
              <a:buNone/>
              <a:defRPr sz="1400"/>
            </a:lvl7pPr>
            <a:lvl8pPr marL="3196470" indent="0">
              <a:buNone/>
              <a:defRPr sz="1400"/>
            </a:lvl8pPr>
            <a:lvl9pPr marL="3653112" indent="0">
              <a:buNone/>
              <a:defRPr sz="1400"/>
            </a:lvl9pPr>
          </a:lstStyle>
          <a:p>
            <a:pPr lvl="0"/>
            <a:r>
              <a:rPr lang="en-US" smtClean="0"/>
              <a:t>Click to edit Master text styles</a:t>
            </a:r>
          </a:p>
        </p:txBody>
      </p:sp>
    </p:spTree>
    <p:extLst>
      <p:ext uri="{BB962C8B-B14F-4D97-AF65-F5344CB8AC3E}">
        <p14:creationId xmlns:p14="http://schemas.microsoft.com/office/powerpoint/2010/main" val="3943250665"/>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10/15/15</a:t>
            </a:fld>
            <a:endParaRPr lang="ko-KR" altLang="en-US">
              <a:solidFill>
                <a:prstClr val="black">
                  <a:tint val="75000"/>
                </a:prstClr>
              </a:solidFill>
              <a:latin typeface="맑은 고딕"/>
              <a:ea typeface="맑은 고딕"/>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7" name="슬라이드 번호 개체 틀 6"/>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211180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10/15/15</a:t>
            </a:fld>
            <a:endParaRPr lang="ko-KR" altLang="en-US">
              <a:solidFill>
                <a:prstClr val="black">
                  <a:tint val="75000"/>
                </a:prstClr>
              </a:solidFill>
              <a:latin typeface="맑은 고딕"/>
              <a:ea typeface="맑은 고딕"/>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7" name="슬라이드 번호 개체 틀 6"/>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270071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10/15/15</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499056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10/15/15</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992724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간지">
    <p:spTree>
      <p:nvGrpSpPr>
        <p:cNvPr id="1" name=""/>
        <p:cNvGrpSpPr/>
        <p:nvPr/>
      </p:nvGrpSpPr>
      <p:grpSpPr>
        <a:xfrm>
          <a:off x="0" y="0"/>
          <a:ext cx="0" cy="0"/>
          <a:chOff x="0" y="0"/>
          <a:chExt cx="0" cy="0"/>
        </a:xfrm>
      </p:grpSpPr>
      <p:pic>
        <p:nvPicPr>
          <p:cNvPr id="3" name="Picture 3" descr="E:\[최은아]\기상청\매뉴얼\AS\Outline\C-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제목 1"/>
          <p:cNvSpPr>
            <a:spLocks/>
          </p:cNvSpPr>
          <p:nvPr userDrawn="1"/>
        </p:nvSpPr>
        <p:spPr bwMode="auto">
          <a:xfrm>
            <a:off x="5072063" y="2071688"/>
            <a:ext cx="3571875" cy="1143000"/>
          </a:xfrm>
          <a:prstGeom prst="rect">
            <a:avLst/>
          </a:prstGeom>
          <a:noFill/>
          <a:ln w="9525">
            <a:noFill/>
            <a:miter lim="800000"/>
            <a:headEnd/>
            <a:tailEnd/>
          </a:ln>
        </p:spPr>
        <p:txBody>
          <a:bodyPr anchor="ctr"/>
          <a:lstStyle/>
          <a:p>
            <a:pPr defTabSz="914400" fontAlgn="base" latinLnBrk="1">
              <a:spcBef>
                <a:spcPct val="0"/>
              </a:spcBef>
              <a:spcAft>
                <a:spcPct val="0"/>
              </a:spcAft>
            </a:pPr>
            <a:endParaRPr kumimoji="0" lang="ko-KR" altLang="en-US" sz="3600">
              <a:solidFill>
                <a:srgbClr val="0F298F"/>
              </a:solidFill>
              <a:latin typeface="Cre고딕 B" pitchFamily="18" charset="-127"/>
              <a:ea typeface="Cre고딕 B" pitchFamily="18" charset="-127"/>
            </a:endParaRPr>
          </a:p>
        </p:txBody>
      </p:sp>
      <p:pic>
        <p:nvPicPr>
          <p:cNvPr id="5" name="Picture 6" descr="E:\[최은아]\기상청\매뉴얼\AS\Outline\C-simbol_2.gif"/>
          <p:cNvPicPr>
            <a:picLocks noChangeAspect="1" noChangeArrowheads="1"/>
          </p:cNvPicPr>
          <p:nvPr userDrawn="1"/>
        </p:nvPicPr>
        <p:blipFill>
          <a:blip r:embed="rId3" cstate="print"/>
          <a:srcRect/>
          <a:stretch>
            <a:fillRect/>
          </a:stretch>
        </p:blipFill>
        <p:spPr bwMode="auto">
          <a:xfrm>
            <a:off x="8143875" y="434975"/>
            <a:ext cx="719138" cy="706438"/>
          </a:xfrm>
          <a:prstGeom prst="rect">
            <a:avLst/>
          </a:prstGeom>
          <a:noFill/>
          <a:ln w="9525">
            <a:noFill/>
            <a:miter lim="800000"/>
            <a:headEnd/>
            <a:tailEnd/>
          </a:ln>
        </p:spPr>
      </p:pic>
      <p:sp>
        <p:nvSpPr>
          <p:cNvPr id="12" name="제목 1"/>
          <p:cNvSpPr>
            <a:spLocks noGrp="1"/>
          </p:cNvSpPr>
          <p:nvPr>
            <p:ph type="ctrTitle"/>
          </p:nvPr>
        </p:nvSpPr>
        <p:spPr>
          <a:xfrm>
            <a:off x="5072066" y="2071678"/>
            <a:ext cx="3571900" cy="1143008"/>
          </a:xfrm>
        </p:spPr>
        <p:txBody>
          <a:bodyPr>
            <a:noAutofit/>
          </a:bodyPr>
          <a:lstStyle>
            <a:lvl1pPr algn="l">
              <a:defRPr sz="3600">
                <a:solidFill>
                  <a:schemeClr val="tx2"/>
                </a:solidFill>
                <a:latin typeface="Cre고딕 B" pitchFamily="18" charset="-127"/>
                <a:ea typeface="Cre고딕 B" pitchFamily="18" charset="-127"/>
              </a:defRPr>
            </a:lvl1pPr>
          </a:lstStyle>
          <a:p>
            <a:r>
              <a:rPr lang="ko-KR" altLang="en-US" dirty="0" smtClean="0"/>
              <a:t>마스터 제목 스타일 편집</a:t>
            </a:r>
            <a:endParaRPr lang="ko-KR" altLang="en-US" dirty="0"/>
          </a:p>
        </p:txBody>
      </p:sp>
    </p:spTree>
    <p:extLst>
      <p:ext uri="{BB962C8B-B14F-4D97-AF65-F5344CB8AC3E}">
        <p14:creationId xmlns:p14="http://schemas.microsoft.com/office/powerpoint/2010/main" val="3793973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마지막 슬라이드">
    <p:spTree>
      <p:nvGrpSpPr>
        <p:cNvPr id="1" name=""/>
        <p:cNvGrpSpPr/>
        <p:nvPr/>
      </p:nvGrpSpPr>
      <p:grpSpPr>
        <a:xfrm>
          <a:off x="0" y="0"/>
          <a:ext cx="0" cy="0"/>
          <a:chOff x="0" y="0"/>
          <a:chExt cx="0" cy="0"/>
        </a:xfrm>
      </p:grpSpPr>
      <p:pic>
        <p:nvPicPr>
          <p:cNvPr id="2" name="Picture 2" descr="E:\[최은아]\기상청\매뉴얼\AS\Outline\C-3.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995401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간지">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114300" y="6554789"/>
            <a:ext cx="3314700" cy="257175"/>
          </a:xfrm>
          <a:prstGeom prst="rect">
            <a:avLst/>
          </a:prstGeom>
          <a:noFill/>
          <a:ln w="9525">
            <a:noFill/>
            <a:miter lim="800000"/>
            <a:headEnd/>
            <a:tailEnd/>
          </a:ln>
        </p:spPr>
      </p:pic>
      <p:sp>
        <p:nvSpPr>
          <p:cNvPr id="4" name="슬라이드 번호 개체 틀 5"/>
          <p:cNvSpPr>
            <a:spLocks noGrp="1"/>
          </p:cNvSpPr>
          <p:nvPr>
            <p:ph type="sldNum" sz="quarter" idx="10"/>
          </p:nvPr>
        </p:nvSpPr>
        <p:spPr>
          <a:xfrm>
            <a:off x="8215314" y="6492876"/>
            <a:ext cx="928687" cy="365125"/>
          </a:xfrm>
          <a:prstGeom prst="rect">
            <a:avLst/>
          </a:prstGeom>
        </p:spPr>
        <p:txBody>
          <a:bodyPr lIns="80147" tIns="40074" rIns="80147" bIns="40074"/>
          <a:lstStyle>
            <a:lvl1pPr algn="r" fontAlgn="auto">
              <a:spcBef>
                <a:spcPts val="0"/>
              </a:spcBef>
              <a:spcAft>
                <a:spcPts val="0"/>
              </a:spcAft>
              <a:defRPr kumimoji="0" sz="1200">
                <a:solidFill>
                  <a:schemeClr val="tx1"/>
                </a:solidFill>
                <a:latin typeface="+mn-lt"/>
                <a:ea typeface="+mn-ea"/>
              </a:defRPr>
            </a:lvl1pPr>
          </a:lstStyle>
          <a:p>
            <a:pPr defTabSz="914400" latinLnBrk="1">
              <a:defRPr/>
            </a:pPr>
            <a:fld id="{4EF66F79-93AE-4102-B176-C409B3A67178}" type="slidenum">
              <a:rPr lang="ko-KR" altLang="en-US">
                <a:solidFill>
                  <a:prstClr val="black"/>
                </a:solidFill>
                <a:latin typeface="맑은 고딕"/>
                <a:ea typeface="맑은 고딕"/>
              </a:rPr>
              <a:pPr defTabSz="914400" latinLnBrk="1">
                <a:defRPr/>
              </a:pPr>
              <a:t>‹#›</a:t>
            </a:fld>
            <a:endParaRPr lang="ko-KR" altLang="en-US" dirty="0">
              <a:solidFill>
                <a:prstClr val="black"/>
              </a:solidFill>
              <a:latin typeface="맑은 고딕"/>
              <a:ea typeface="맑은 고딕"/>
            </a:endParaRPr>
          </a:p>
        </p:txBody>
      </p:sp>
      <p:pic>
        <p:nvPicPr>
          <p:cNvPr id="5" name="그림 19" descr="천리안위성111.png"/>
          <p:cNvPicPr>
            <a:picLocks noChangeAspect="1"/>
          </p:cNvPicPr>
          <p:nvPr userDrawn="1"/>
        </p:nvPicPr>
        <p:blipFill>
          <a:blip r:embed="rId3" cstate="print"/>
          <a:srcRect l="53481" t="34000" r="8511" b="10767"/>
          <a:stretch>
            <a:fillRect/>
          </a:stretch>
        </p:blipFill>
        <p:spPr bwMode="auto">
          <a:xfrm>
            <a:off x="0" y="1052513"/>
            <a:ext cx="3602038" cy="4906962"/>
          </a:xfrm>
          <a:prstGeom prst="rect">
            <a:avLst/>
          </a:prstGeom>
          <a:noFill/>
          <a:ln w="9525">
            <a:noFill/>
            <a:miter lim="800000"/>
            <a:headEnd/>
            <a:tailEnd/>
          </a:ln>
        </p:spPr>
      </p:pic>
    </p:spTree>
    <p:extLst>
      <p:ext uri="{BB962C8B-B14F-4D97-AF65-F5344CB8AC3E}">
        <p14:creationId xmlns:p14="http://schemas.microsoft.com/office/powerpoint/2010/main" val="992162224"/>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283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739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제목만">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862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143002"/>
            <a:ext cx="4098925" cy="5122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8549" y="1143002"/>
            <a:ext cx="4100513" cy="5122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6095489"/>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698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lvl1pPr>
              <a:defRPr sz="2800">
                <a:latin typeface="+mj-lt"/>
                <a:ea typeface="맑은 고딕" pitchFamily="50" charset="-127"/>
              </a:defRPr>
            </a:lvl1pPr>
          </a:lstStyle>
          <a:p>
            <a:r>
              <a:rPr lang="en-US" altLang="ko-KR" dirty="0" smtClean="0"/>
              <a:t>Arial </a:t>
            </a:r>
            <a:r>
              <a:rPr lang="ko-KR" altLang="en-US" dirty="0" smtClean="0"/>
              <a:t>마스터 제목 스타일 편집</a:t>
            </a:r>
            <a:endParaRPr lang="ko-KR" altLang="en-US" dirty="0"/>
          </a:p>
        </p:txBody>
      </p:sp>
      <p:sp>
        <p:nvSpPr>
          <p:cNvPr id="3" name="슬라이드 번호 개체 틀 2"/>
          <p:cNvSpPr>
            <a:spLocks noGrp="1"/>
          </p:cNvSpPr>
          <p:nvPr>
            <p:ph type="sldNum" sz="quarter" idx="10"/>
          </p:nvPr>
        </p:nvSpPr>
        <p:spPr/>
        <p:txBody>
          <a:bodyPr/>
          <a:lstStyle/>
          <a:p>
            <a:r>
              <a:rPr lang="en-US" altLang="ko-KR" dirty="0" smtClean="0">
                <a:solidFill>
                  <a:prstClr val="black">
                    <a:tint val="75000"/>
                  </a:prstClr>
                </a:solidFill>
                <a:latin typeface="맑은 고딕"/>
                <a:ea typeface="맑은 고딕"/>
              </a:rPr>
              <a:t>GK2-∆SDR-01-</a:t>
            </a:r>
            <a:fld id="{5FF3941A-8195-4E1C-AD48-53675AE8B136}" type="slidenum">
              <a:rPr lang="en-US" altLang="ko-KR" smtClean="0">
                <a:solidFill>
                  <a:prstClr val="black">
                    <a:tint val="75000"/>
                  </a:prstClr>
                </a:solidFill>
                <a:latin typeface="맑은 고딕"/>
                <a:ea typeface="맑은 고딕"/>
              </a:rPr>
              <a:pPr/>
              <a:t>‹#›</a:t>
            </a:fld>
            <a:endParaRPr lang="en-US" altLang="ko-KR" sz="1400" dirty="0">
              <a:solidFill>
                <a:prstClr val="black">
                  <a:tint val="75000"/>
                </a:prstClr>
              </a:solidFill>
              <a:latin typeface="맑은 고딕"/>
              <a:ea typeface="맑은 고딕"/>
            </a:endParaRPr>
          </a:p>
        </p:txBody>
      </p:sp>
      <p:sp>
        <p:nvSpPr>
          <p:cNvPr id="4" name="내용 개체 틀 2"/>
          <p:cNvSpPr>
            <a:spLocks noGrp="1"/>
          </p:cNvSpPr>
          <p:nvPr>
            <p:ph idx="1"/>
          </p:nvPr>
        </p:nvSpPr>
        <p:spPr>
          <a:xfrm>
            <a:off x="232997" y="981076"/>
            <a:ext cx="8666285" cy="52482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Tree>
    <p:extLst>
      <p:ext uri="{BB962C8B-B14F-4D97-AF65-F5344CB8AC3E}">
        <p14:creationId xmlns:p14="http://schemas.microsoft.com/office/powerpoint/2010/main" val="4205713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633" indent="0">
              <a:buNone/>
              <a:defRPr sz="2000" b="1"/>
            </a:lvl2pPr>
            <a:lvl3pPr marL="913274" indent="0">
              <a:buNone/>
              <a:defRPr sz="1800" b="1"/>
            </a:lvl3pPr>
            <a:lvl4pPr marL="1369920" indent="0">
              <a:buNone/>
              <a:defRPr sz="1600" b="1"/>
            </a:lvl4pPr>
            <a:lvl5pPr marL="1826557" indent="0">
              <a:buNone/>
              <a:defRPr sz="1600" b="1"/>
            </a:lvl5pPr>
            <a:lvl6pPr marL="2283192" indent="0">
              <a:buNone/>
              <a:defRPr sz="1600" b="1"/>
            </a:lvl6pPr>
            <a:lvl7pPr marL="2739836" indent="0">
              <a:buNone/>
              <a:defRPr sz="1600" b="1"/>
            </a:lvl7pPr>
            <a:lvl8pPr marL="3196470" indent="0">
              <a:buNone/>
              <a:defRPr sz="1600" b="1"/>
            </a:lvl8pPr>
            <a:lvl9pPr marL="365311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633" indent="0">
              <a:buNone/>
              <a:defRPr sz="2000" b="1"/>
            </a:lvl2pPr>
            <a:lvl3pPr marL="913274" indent="0">
              <a:buNone/>
              <a:defRPr sz="1800" b="1"/>
            </a:lvl3pPr>
            <a:lvl4pPr marL="1369920" indent="0">
              <a:buNone/>
              <a:defRPr sz="1600" b="1"/>
            </a:lvl4pPr>
            <a:lvl5pPr marL="1826557" indent="0">
              <a:buNone/>
              <a:defRPr sz="1600" b="1"/>
            </a:lvl5pPr>
            <a:lvl6pPr marL="2283192" indent="0">
              <a:buNone/>
              <a:defRPr sz="1600" b="1"/>
            </a:lvl6pPr>
            <a:lvl7pPr marL="2739836" indent="0">
              <a:buNone/>
              <a:defRPr sz="1600" b="1"/>
            </a:lvl7pPr>
            <a:lvl8pPr marL="3196470" indent="0">
              <a:buNone/>
              <a:defRPr sz="1600" b="1"/>
            </a:lvl8pPr>
            <a:lvl9pPr marL="365311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1024544"/>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719625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31256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633" indent="0">
              <a:buNone/>
              <a:defRPr sz="1200"/>
            </a:lvl2pPr>
            <a:lvl3pPr marL="913274" indent="0">
              <a:buNone/>
              <a:defRPr sz="1000"/>
            </a:lvl3pPr>
            <a:lvl4pPr marL="1369920" indent="0">
              <a:buNone/>
              <a:defRPr sz="900"/>
            </a:lvl4pPr>
            <a:lvl5pPr marL="1826557" indent="0">
              <a:buNone/>
              <a:defRPr sz="900"/>
            </a:lvl5pPr>
            <a:lvl6pPr marL="2283192" indent="0">
              <a:buNone/>
              <a:defRPr sz="900"/>
            </a:lvl6pPr>
            <a:lvl7pPr marL="2739836" indent="0">
              <a:buNone/>
              <a:defRPr sz="900"/>
            </a:lvl7pPr>
            <a:lvl8pPr marL="3196470" indent="0">
              <a:buNone/>
              <a:defRPr sz="900"/>
            </a:lvl8pPr>
            <a:lvl9pPr marL="3653112" indent="0">
              <a:buNone/>
              <a:defRPr sz="900"/>
            </a:lvl9pPr>
          </a:lstStyle>
          <a:p>
            <a:pPr lvl="0"/>
            <a:r>
              <a:rPr lang="en-US" smtClean="0"/>
              <a:t>Click to edit Master text styles</a:t>
            </a:r>
          </a:p>
        </p:txBody>
      </p:sp>
    </p:spTree>
    <p:extLst>
      <p:ext uri="{BB962C8B-B14F-4D97-AF65-F5344CB8AC3E}">
        <p14:creationId xmlns:p14="http://schemas.microsoft.com/office/powerpoint/2010/main" val="3797712444"/>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3" indent="0">
              <a:buNone/>
              <a:defRPr sz="2800"/>
            </a:lvl2pPr>
            <a:lvl3pPr marL="913274" indent="0">
              <a:buNone/>
              <a:defRPr sz="2400"/>
            </a:lvl3pPr>
            <a:lvl4pPr marL="1369920" indent="0">
              <a:buNone/>
              <a:defRPr sz="2000"/>
            </a:lvl4pPr>
            <a:lvl5pPr marL="1826557" indent="0">
              <a:buNone/>
              <a:defRPr sz="2000"/>
            </a:lvl5pPr>
            <a:lvl6pPr marL="2283192" indent="0">
              <a:buNone/>
              <a:defRPr sz="2000"/>
            </a:lvl6pPr>
            <a:lvl7pPr marL="2739836" indent="0">
              <a:buNone/>
              <a:defRPr sz="2000"/>
            </a:lvl7pPr>
            <a:lvl8pPr marL="3196470" indent="0">
              <a:buNone/>
              <a:defRPr sz="2000"/>
            </a:lvl8pPr>
            <a:lvl9pPr marL="3653112"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3" indent="0">
              <a:buNone/>
              <a:defRPr sz="1200"/>
            </a:lvl2pPr>
            <a:lvl3pPr marL="913274" indent="0">
              <a:buNone/>
              <a:defRPr sz="1000"/>
            </a:lvl3pPr>
            <a:lvl4pPr marL="1369920" indent="0">
              <a:buNone/>
              <a:defRPr sz="900"/>
            </a:lvl4pPr>
            <a:lvl5pPr marL="1826557" indent="0">
              <a:buNone/>
              <a:defRPr sz="900"/>
            </a:lvl5pPr>
            <a:lvl6pPr marL="2283192" indent="0">
              <a:buNone/>
              <a:defRPr sz="900"/>
            </a:lvl6pPr>
            <a:lvl7pPr marL="2739836" indent="0">
              <a:buNone/>
              <a:defRPr sz="900"/>
            </a:lvl7pPr>
            <a:lvl8pPr marL="3196470" indent="0">
              <a:buNone/>
              <a:defRPr sz="900"/>
            </a:lvl8pPr>
            <a:lvl9pPr marL="3653112" indent="0">
              <a:buNone/>
              <a:defRPr sz="900"/>
            </a:lvl9pPr>
          </a:lstStyle>
          <a:p>
            <a:pPr lvl="0"/>
            <a:r>
              <a:rPr lang="en-US" smtClean="0"/>
              <a:t>Click to edit Master text styles</a:t>
            </a:r>
          </a:p>
        </p:txBody>
      </p:sp>
    </p:spTree>
    <p:extLst>
      <p:ext uri="{BB962C8B-B14F-4D97-AF65-F5344CB8AC3E}">
        <p14:creationId xmlns:p14="http://schemas.microsoft.com/office/powerpoint/2010/main" val="3408694558"/>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4748983"/>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20" Type="http://schemas.openxmlformats.org/officeDocument/2006/relationships/theme" Target="../theme/theme2.xml"/><Relationship Id="rId10" Type="http://schemas.openxmlformats.org/officeDocument/2006/relationships/slideLayout" Target="../slideLayouts/slideLayout22.xml"/><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slideLayout" Target="../slideLayouts/slideLayout27.xml"/><Relationship Id="rId16" Type="http://schemas.openxmlformats.org/officeDocument/2006/relationships/slideLayout" Target="../slideLayouts/slideLayout28.xml"/><Relationship Id="rId17" Type="http://schemas.openxmlformats.org/officeDocument/2006/relationships/slideLayout" Target="../slideLayouts/slideLayout29.xml"/><Relationship Id="rId18" Type="http://schemas.openxmlformats.org/officeDocument/2006/relationships/slideLayout" Target="../slideLayouts/slideLayout30.xml"/><Relationship Id="rId19" Type="http://schemas.openxmlformats.org/officeDocument/2006/relationships/slideLayout" Target="../slideLayouts/slideLayout3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66" name="Picture 2" descr="index2"/>
          <p:cNvPicPr>
            <a:picLocks noChangeAspect="1" noChangeArrowheads="1"/>
          </p:cNvPicPr>
          <p:nvPr userDrawn="1"/>
        </p:nvPicPr>
        <p:blipFill>
          <a:blip r:embed="rId14">
            <a:extLst>
              <a:ext uri="{28A0092B-C50C-407E-A947-70E740481C1C}">
                <a14:useLocalDpi xmlns:a14="http://schemas.microsoft.com/office/drawing/2010/main" val="0"/>
              </a:ext>
            </a:extLst>
          </a:blip>
          <a:srcRect b="87781"/>
          <a:stretch>
            <a:fillRect/>
          </a:stretch>
        </p:blipFill>
        <p:spPr bwMode="auto">
          <a:xfrm>
            <a:off x="0" y="0"/>
            <a:ext cx="91455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title"/>
          </p:nvPr>
        </p:nvSpPr>
        <p:spPr bwMode="auto">
          <a:xfrm>
            <a:off x="228600" y="123825"/>
            <a:ext cx="86042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26" tIns="45664" rIns="91326" bIns="45664" numCol="1" anchor="ctr" anchorCtr="0" compatLnSpc="1">
            <a:prstTxWarp prst="textNoShape">
              <a:avLst/>
            </a:prstTxWarp>
          </a:bodyPr>
          <a:lstStyle/>
          <a:p>
            <a:pPr lvl="0"/>
            <a:r>
              <a:rPr lang="en-US" altLang="ja-JP"/>
              <a:t>Click to edit Master title style</a:t>
            </a:r>
          </a:p>
        </p:txBody>
      </p:sp>
      <p:sp>
        <p:nvSpPr>
          <p:cNvPr id="62468" name="Rectangle 4"/>
          <p:cNvSpPr>
            <a:spLocks noGrp="1" noChangeArrowheads="1"/>
          </p:cNvSpPr>
          <p:nvPr>
            <p:ph type="body" idx="1"/>
          </p:nvPr>
        </p:nvSpPr>
        <p:spPr bwMode="auto">
          <a:xfrm>
            <a:off x="457200" y="914400"/>
            <a:ext cx="8351838"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26" tIns="45664" rIns="91326" bIns="45664"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62469" name="Rectangle 5"/>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326" tIns="45664" rIns="91326" bIns="45664" anchor="ctr"/>
          <a:lstStyle/>
          <a:p>
            <a:pPr defTabSz="914400" fontAlgn="base">
              <a:spcBef>
                <a:spcPct val="0"/>
              </a:spcBef>
              <a:spcAft>
                <a:spcPct val="0"/>
              </a:spcAft>
            </a:pPr>
            <a:endParaRPr lang="ja-JP" altLang="en-US">
              <a:solidFill>
                <a:srgbClr val="000000"/>
              </a:solidFill>
              <a:latin typeface="Arial" charset="0"/>
              <a:ea typeface="ヒラギノ角ゴ Pro W3" charset="0"/>
              <a:cs typeface="ヒラギノ角ゴ Pro W3" charset="0"/>
            </a:endParaRPr>
          </a:p>
        </p:txBody>
      </p:sp>
      <p:sp>
        <p:nvSpPr>
          <p:cNvPr id="62470" name="Rectangle 6"/>
          <p:cNvSpPr>
            <a:spLocks noChangeArrowheads="1"/>
          </p:cNvSpPr>
          <p:nvPr userDrawn="1"/>
        </p:nvSpPr>
        <p:spPr bwMode="auto">
          <a:xfrm>
            <a:off x="6908800" y="6259513"/>
            <a:ext cx="1905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6" tIns="45664" rIns="91326" bIns="45664"/>
          <a:lstStyle/>
          <a:p>
            <a:pPr algn="r" defTabSz="914400" eaLnBrk="0" fontAlgn="base" hangingPunct="0">
              <a:spcBef>
                <a:spcPct val="0"/>
              </a:spcBef>
              <a:spcAft>
                <a:spcPct val="0"/>
              </a:spcAft>
            </a:pPr>
            <a:fld id="{73F7CAA6-4982-AD4B-981F-616C73BF88D5}" type="slidenum">
              <a:rPr lang="en-US" altLang="ja-JP" sz="1400">
                <a:solidFill>
                  <a:srgbClr val="000000"/>
                </a:solidFill>
                <a:latin typeface="Arial" charset="0"/>
                <a:ea typeface="ヒラギノ角ゴ Pro W3" charset="0"/>
                <a:cs typeface="ヒラギノ角ゴ Pro W3" charset="0"/>
              </a:rPr>
              <a:pPr algn="r" defTabSz="914400" eaLnBrk="0" fontAlgn="base" hangingPunct="0">
                <a:spcBef>
                  <a:spcPct val="0"/>
                </a:spcBef>
                <a:spcAft>
                  <a:spcPct val="0"/>
                </a:spcAft>
              </a:pPr>
              <a:t>‹#›</a:t>
            </a:fld>
            <a:endParaRPr lang="en-US" altLang="ja-JP" sz="1400">
              <a:solidFill>
                <a:srgbClr val="000000"/>
              </a:solidFill>
              <a:latin typeface="Arial" charset="0"/>
              <a:ea typeface="ヒラギノ角ゴ Pro W3" charset="0"/>
              <a:cs typeface="ヒラギノ角ゴ Pro W3" charset="0"/>
            </a:endParaRPr>
          </a:p>
        </p:txBody>
      </p:sp>
      <p:pic>
        <p:nvPicPr>
          <p:cNvPr id="62471"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l="3537" t="11765" r="3537" b="9412"/>
          <a:stretch>
            <a:fillRect/>
          </a:stretch>
        </p:blipFill>
        <p:spPr bwMode="auto">
          <a:xfrm>
            <a:off x="7680325" y="26988"/>
            <a:ext cx="1443038" cy="733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xmlns:p14="http://schemas.microsoft.com/office/powerpoint/2010/main"/>
  <p:timing>
    <p:tnLst>
      <p:par>
        <p:cTn xmlns:p14="http://schemas.microsoft.com/office/powerpoint/2010/main" id="1" dur="indefinite" restart="never" nodeType="tmRoot"/>
      </p:par>
    </p:tnLst>
  </p:timing>
  <p:txStyles>
    <p:titleStyle>
      <a:lvl1pPr algn="l" rtl="0" eaLnBrk="0" fontAlgn="base" hangingPunct="0">
        <a:lnSpc>
          <a:spcPct val="85000"/>
        </a:lnSpc>
        <a:spcBef>
          <a:spcPct val="0"/>
        </a:spcBef>
        <a:spcAft>
          <a:spcPct val="0"/>
        </a:spcAft>
        <a:defRPr sz="3000">
          <a:solidFill>
            <a:schemeClr val="bg1"/>
          </a:solidFill>
          <a:latin typeface="+mj-lt"/>
          <a:ea typeface="ヒラギノ角ゴ Pro W3" pitchFamily="-108" charset="-128"/>
          <a:cs typeface="ヒラギノ角ゴ Pro W3" pitchFamily="-108" charset="-128"/>
        </a:defRPr>
      </a:lvl1pPr>
      <a:lvl2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8" charset="-128"/>
          <a:cs typeface="ヒラギノ角ゴ Pro W3" pitchFamily="-108" charset="-128"/>
        </a:defRPr>
      </a:lvl2pPr>
      <a:lvl3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8" charset="-128"/>
          <a:cs typeface="ヒラギノ角ゴ Pro W3" pitchFamily="-108" charset="-128"/>
        </a:defRPr>
      </a:lvl3pPr>
      <a:lvl4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8" charset="-128"/>
          <a:cs typeface="ヒラギノ角ゴ Pro W3" pitchFamily="-108" charset="-128"/>
        </a:defRPr>
      </a:lvl4pPr>
      <a:lvl5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8" charset="-128"/>
          <a:cs typeface="ヒラギノ角ゴ Pro W3" pitchFamily="-108" charset="-128"/>
        </a:defRPr>
      </a:lvl5pPr>
      <a:lvl6pPr marL="456633" algn="l" rtl="0" fontAlgn="base">
        <a:lnSpc>
          <a:spcPct val="85000"/>
        </a:lnSpc>
        <a:spcBef>
          <a:spcPct val="0"/>
        </a:spcBef>
        <a:spcAft>
          <a:spcPct val="0"/>
        </a:spcAft>
        <a:defRPr sz="3000">
          <a:solidFill>
            <a:schemeClr val="bg1"/>
          </a:solidFill>
          <a:latin typeface="Arial" pitchFamily="-65" charset="0"/>
        </a:defRPr>
      </a:lvl6pPr>
      <a:lvl7pPr marL="913274" algn="l" rtl="0" fontAlgn="base">
        <a:lnSpc>
          <a:spcPct val="85000"/>
        </a:lnSpc>
        <a:spcBef>
          <a:spcPct val="0"/>
        </a:spcBef>
        <a:spcAft>
          <a:spcPct val="0"/>
        </a:spcAft>
        <a:defRPr sz="3000">
          <a:solidFill>
            <a:schemeClr val="bg1"/>
          </a:solidFill>
          <a:latin typeface="Arial" pitchFamily="-65" charset="0"/>
        </a:defRPr>
      </a:lvl7pPr>
      <a:lvl8pPr marL="1369920" algn="l" rtl="0" fontAlgn="base">
        <a:lnSpc>
          <a:spcPct val="85000"/>
        </a:lnSpc>
        <a:spcBef>
          <a:spcPct val="0"/>
        </a:spcBef>
        <a:spcAft>
          <a:spcPct val="0"/>
        </a:spcAft>
        <a:defRPr sz="3000">
          <a:solidFill>
            <a:schemeClr val="bg1"/>
          </a:solidFill>
          <a:latin typeface="Arial" pitchFamily="-65" charset="0"/>
        </a:defRPr>
      </a:lvl8pPr>
      <a:lvl9pPr marL="1826557" algn="l" rtl="0" fontAlgn="base">
        <a:lnSpc>
          <a:spcPct val="85000"/>
        </a:lnSpc>
        <a:spcBef>
          <a:spcPct val="0"/>
        </a:spcBef>
        <a:spcAft>
          <a:spcPct val="0"/>
        </a:spcAft>
        <a:defRPr sz="3000">
          <a:solidFill>
            <a:schemeClr val="bg1"/>
          </a:solidFill>
          <a:latin typeface="Arial" pitchFamily="-65" charset="0"/>
        </a:defRPr>
      </a:lvl9pPr>
    </p:titleStyle>
    <p:bodyStyle>
      <a:lvl1pPr marL="227013" indent="-227013" algn="l" rtl="0" eaLnBrk="0" fontAlgn="base" hangingPunct="0">
        <a:spcBef>
          <a:spcPts val="1200"/>
        </a:spcBef>
        <a:spcAft>
          <a:spcPct val="0"/>
        </a:spcAft>
        <a:buClr>
          <a:srgbClr val="A40303"/>
        </a:buClr>
        <a:buSzPct val="60000"/>
        <a:buFont typeface="Wingdings" charset="0"/>
        <a:buChar char="u"/>
        <a:defRPr>
          <a:solidFill>
            <a:schemeClr val="tx1"/>
          </a:solidFill>
          <a:latin typeface="+mn-lt"/>
          <a:ea typeface="ヒラギノ角ゴ Pro W3" pitchFamily="-108" charset="-128"/>
          <a:cs typeface="ヒラギノ角ゴ Pro W3" pitchFamily="-108" charset="-128"/>
        </a:defRPr>
      </a:lvl1pPr>
      <a:lvl2pPr marL="500063" indent="-180975" algn="l" rtl="0" eaLnBrk="0" fontAlgn="base" hangingPunct="0">
        <a:spcBef>
          <a:spcPts val="400"/>
        </a:spcBef>
        <a:spcAft>
          <a:spcPct val="0"/>
        </a:spcAft>
        <a:buClr>
          <a:srgbClr val="0000FF"/>
        </a:buClr>
        <a:buSzPct val="100000"/>
        <a:buFont typeface="Wingdings" charset="0"/>
        <a:buChar char="§"/>
        <a:defRPr sz="1600">
          <a:solidFill>
            <a:schemeClr val="tx1"/>
          </a:solidFill>
          <a:latin typeface="+mn-lt"/>
          <a:ea typeface="ヒラギノ角ゴ Pro W3" pitchFamily="-65" charset="-128"/>
          <a:cs typeface="ヒラギノ角ゴ Pro W3" pitchFamily="-108" charset="-128"/>
        </a:defRPr>
      </a:lvl2pPr>
      <a:lvl3pPr marL="774700" indent="-180975" algn="l" rtl="0" eaLnBrk="0" fontAlgn="base" hangingPunct="0">
        <a:spcBef>
          <a:spcPts val="200"/>
        </a:spcBef>
        <a:spcAft>
          <a:spcPts val="100"/>
        </a:spcAft>
        <a:buClr>
          <a:srgbClr val="008000"/>
        </a:buClr>
        <a:buSzPct val="125000"/>
        <a:buFont typeface="Arial" charset="0"/>
        <a:buChar char="•"/>
        <a:defRPr sz="1400">
          <a:solidFill>
            <a:schemeClr val="tx1"/>
          </a:solidFill>
          <a:latin typeface="+mn-lt"/>
          <a:ea typeface="ヒラギノ角ゴ Pro W3" pitchFamily="-65" charset="-128"/>
          <a:cs typeface="ヒラギノ角ゴ Pro W3" pitchFamily="-108" charset="-128"/>
        </a:defRPr>
      </a:lvl3pPr>
      <a:lvl4pPr marL="1049338" indent="-180975" algn="l" rtl="0" eaLnBrk="0" fontAlgn="base" hangingPunct="0">
        <a:spcBef>
          <a:spcPts val="200"/>
        </a:spcBef>
        <a:spcAft>
          <a:spcPts val="100"/>
        </a:spcAft>
        <a:buSzPct val="80000"/>
        <a:buFont typeface="Courier New" charset="0"/>
        <a:buChar char="o"/>
        <a:defRPr sz="1400" i="1">
          <a:solidFill>
            <a:schemeClr val="tx1"/>
          </a:solidFill>
          <a:latin typeface="+mn-lt"/>
          <a:ea typeface="ヒラギノ角ゴ Pro W3" pitchFamily="-65" charset="-128"/>
          <a:cs typeface="ヒラギノ角ゴ Pro W3" pitchFamily="-108" charset="-128"/>
        </a:defRPr>
      </a:lvl4pPr>
      <a:lvl5pPr marL="1322388" indent="-180975" algn="l" rtl="0" eaLnBrk="0" fontAlgn="base" hangingPunct="0">
        <a:spcBef>
          <a:spcPts val="200"/>
        </a:spcBef>
        <a:spcAft>
          <a:spcPts val="100"/>
        </a:spcAft>
        <a:buSzPct val="75000"/>
        <a:buFont typeface="Wingdings" charset="0"/>
        <a:buChar char="Ø"/>
        <a:defRPr sz="1400">
          <a:solidFill>
            <a:schemeClr val="tx1"/>
          </a:solidFill>
          <a:latin typeface="+mn-lt"/>
          <a:ea typeface="ヒラギノ角ゴ Pro W3" pitchFamily="-65" charset="-128"/>
          <a:cs typeface="ヒラギノ角ゴ Pro W3" pitchFamily="-108" charset="-128"/>
        </a:defRPr>
      </a:lvl5pPr>
      <a:lvl6pPr marL="2739836" indent="-342484" algn="l" rtl="0" fontAlgn="base">
        <a:lnSpc>
          <a:spcPct val="85000"/>
        </a:lnSpc>
        <a:spcBef>
          <a:spcPct val="20000"/>
        </a:spcBef>
        <a:spcAft>
          <a:spcPct val="0"/>
        </a:spcAft>
        <a:buChar char="»"/>
        <a:defRPr>
          <a:solidFill>
            <a:schemeClr val="tx1"/>
          </a:solidFill>
          <a:latin typeface="+mn-lt"/>
          <a:ea typeface="ヒラギノ角ゴ Pro W3" pitchFamily="-65" charset="-128"/>
        </a:defRPr>
      </a:lvl6pPr>
      <a:lvl7pPr marL="3196470" indent="-342484" algn="l" rtl="0" fontAlgn="base">
        <a:lnSpc>
          <a:spcPct val="85000"/>
        </a:lnSpc>
        <a:spcBef>
          <a:spcPct val="20000"/>
        </a:spcBef>
        <a:spcAft>
          <a:spcPct val="0"/>
        </a:spcAft>
        <a:buChar char="»"/>
        <a:defRPr>
          <a:solidFill>
            <a:schemeClr val="tx1"/>
          </a:solidFill>
          <a:latin typeface="+mn-lt"/>
          <a:ea typeface="ヒラギノ角ゴ Pro W3" pitchFamily="-65" charset="-128"/>
        </a:defRPr>
      </a:lvl7pPr>
      <a:lvl8pPr marL="3653112" indent="-342484" algn="l" rtl="0" fontAlgn="base">
        <a:lnSpc>
          <a:spcPct val="85000"/>
        </a:lnSpc>
        <a:spcBef>
          <a:spcPct val="20000"/>
        </a:spcBef>
        <a:spcAft>
          <a:spcPct val="0"/>
        </a:spcAft>
        <a:buChar char="»"/>
        <a:defRPr>
          <a:solidFill>
            <a:schemeClr val="tx1"/>
          </a:solidFill>
          <a:latin typeface="+mn-lt"/>
          <a:ea typeface="ヒラギノ角ゴ Pro W3" pitchFamily="-65" charset="-128"/>
        </a:defRPr>
      </a:lvl8pPr>
      <a:lvl9pPr marL="4109743" indent="-342484" algn="l" rtl="0" fontAlgn="base">
        <a:lnSpc>
          <a:spcPct val="85000"/>
        </a:lnSpc>
        <a:spcBef>
          <a:spcPct val="20000"/>
        </a:spcBef>
        <a:spcAft>
          <a:spcPct val="0"/>
        </a:spcAft>
        <a:buChar char="»"/>
        <a:defRPr>
          <a:solidFill>
            <a:schemeClr val="tx1"/>
          </a:solidFill>
          <a:latin typeface="+mn-lt"/>
          <a:ea typeface="ヒラギノ角ゴ Pro W3" pitchFamily="-65" charset="-128"/>
        </a:defRPr>
      </a:lvl9pPr>
    </p:bodyStyle>
    <p:otherStyle>
      <a:defPPr>
        <a:defRPr lang="en-US"/>
      </a:defPPr>
      <a:lvl1pPr marL="0" algn="l" defTabSz="456633" rtl="0" eaLnBrk="1" latinLnBrk="0" hangingPunct="1">
        <a:defRPr sz="1800" kern="1200">
          <a:solidFill>
            <a:schemeClr val="tx1"/>
          </a:solidFill>
          <a:latin typeface="+mn-lt"/>
          <a:ea typeface="+mn-ea"/>
          <a:cs typeface="+mn-cs"/>
        </a:defRPr>
      </a:lvl1pPr>
      <a:lvl2pPr marL="456633" algn="l" defTabSz="456633" rtl="0" eaLnBrk="1" latinLnBrk="0" hangingPunct="1">
        <a:defRPr sz="1800" kern="1200">
          <a:solidFill>
            <a:schemeClr val="tx1"/>
          </a:solidFill>
          <a:latin typeface="+mn-lt"/>
          <a:ea typeface="+mn-ea"/>
          <a:cs typeface="+mn-cs"/>
        </a:defRPr>
      </a:lvl2pPr>
      <a:lvl3pPr marL="913274" algn="l" defTabSz="456633" rtl="0" eaLnBrk="1" latinLnBrk="0" hangingPunct="1">
        <a:defRPr sz="1800" kern="1200">
          <a:solidFill>
            <a:schemeClr val="tx1"/>
          </a:solidFill>
          <a:latin typeface="+mn-lt"/>
          <a:ea typeface="+mn-ea"/>
          <a:cs typeface="+mn-cs"/>
        </a:defRPr>
      </a:lvl3pPr>
      <a:lvl4pPr marL="1369920" algn="l" defTabSz="456633" rtl="0" eaLnBrk="1" latinLnBrk="0" hangingPunct="1">
        <a:defRPr sz="1800" kern="1200">
          <a:solidFill>
            <a:schemeClr val="tx1"/>
          </a:solidFill>
          <a:latin typeface="+mn-lt"/>
          <a:ea typeface="+mn-ea"/>
          <a:cs typeface="+mn-cs"/>
        </a:defRPr>
      </a:lvl4pPr>
      <a:lvl5pPr marL="1826557" algn="l" defTabSz="456633" rtl="0" eaLnBrk="1" latinLnBrk="0" hangingPunct="1">
        <a:defRPr sz="1800" kern="1200">
          <a:solidFill>
            <a:schemeClr val="tx1"/>
          </a:solidFill>
          <a:latin typeface="+mn-lt"/>
          <a:ea typeface="+mn-ea"/>
          <a:cs typeface="+mn-cs"/>
        </a:defRPr>
      </a:lvl5pPr>
      <a:lvl6pPr marL="2283192" algn="l" defTabSz="456633" rtl="0" eaLnBrk="1" latinLnBrk="0" hangingPunct="1">
        <a:defRPr sz="1800" kern="1200">
          <a:solidFill>
            <a:schemeClr val="tx1"/>
          </a:solidFill>
          <a:latin typeface="+mn-lt"/>
          <a:ea typeface="+mn-ea"/>
          <a:cs typeface="+mn-cs"/>
        </a:defRPr>
      </a:lvl6pPr>
      <a:lvl7pPr marL="2739836" algn="l" defTabSz="456633" rtl="0" eaLnBrk="1" latinLnBrk="0" hangingPunct="1">
        <a:defRPr sz="1800" kern="1200">
          <a:solidFill>
            <a:schemeClr val="tx1"/>
          </a:solidFill>
          <a:latin typeface="+mn-lt"/>
          <a:ea typeface="+mn-ea"/>
          <a:cs typeface="+mn-cs"/>
        </a:defRPr>
      </a:lvl7pPr>
      <a:lvl8pPr marL="3196470" algn="l" defTabSz="456633" rtl="0" eaLnBrk="1" latinLnBrk="0" hangingPunct="1">
        <a:defRPr sz="1800" kern="1200">
          <a:solidFill>
            <a:schemeClr val="tx1"/>
          </a:solidFill>
          <a:latin typeface="+mn-lt"/>
          <a:ea typeface="+mn-ea"/>
          <a:cs typeface="+mn-cs"/>
        </a:defRPr>
      </a:lvl8pPr>
      <a:lvl9pPr marL="3653112" algn="l" defTabSz="4566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16632"/>
            <a:ext cx="8229600" cy="562074"/>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836712"/>
            <a:ext cx="8229600" cy="5289451"/>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latinLnBrk="1"/>
            <a:fld id="{BAFF9E47-AE77-4360-BF25-B4D4AC629A46}" type="datetimeFigureOut">
              <a:rPr kumimoji="0" lang="ko-KR" altLang="en-US" smtClean="0">
                <a:solidFill>
                  <a:prstClr val="black">
                    <a:tint val="75000"/>
                  </a:prstClr>
                </a:solidFill>
                <a:latin typeface="맑은 고딕"/>
                <a:ea typeface="맑은 고딕"/>
              </a:rPr>
              <a:pPr defTabSz="914400" latinLnBrk="1"/>
              <a:t>10/15/15</a:t>
            </a:fld>
            <a:endParaRPr kumimoji="0"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latinLnBrk="1"/>
            <a:endParaRPr kumimoji="0"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latinLnBrk="1"/>
            <a:fld id="{8F4D35CD-5A09-4AC5-A793-CA393AEA06DD}" type="slidenum">
              <a:rPr kumimoji="0" lang="ko-KR" altLang="en-US" smtClean="0">
                <a:solidFill>
                  <a:prstClr val="black">
                    <a:tint val="75000"/>
                  </a:prstClr>
                </a:solidFill>
                <a:latin typeface="맑은 고딕"/>
                <a:ea typeface="맑은 고딕"/>
              </a:rPr>
              <a:pPr defTabSz="914400" latinLnBrk="1"/>
              <a:t>‹#›</a:t>
            </a:fld>
            <a:endParaRPr kumimoji="0"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292821522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Lst>
  <p:txStyles>
    <p:titleStyle>
      <a:lvl1pPr algn="ctr" defTabSz="914400" rtl="0" eaLnBrk="1" latinLnBrk="1" hangingPunct="1">
        <a:spcBef>
          <a:spcPct val="0"/>
        </a:spcBef>
        <a:buNone/>
        <a:defRPr sz="2400" b="1" kern="1200" baseline="0">
          <a:solidFill>
            <a:schemeClr val="tx1"/>
          </a:solidFill>
          <a:latin typeface="Arial" pitchFamily="34" charset="0"/>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p:txBody>
          <a:bodyPr/>
          <a:lstStyle/>
          <a:p>
            <a:pPr>
              <a:lnSpc>
                <a:spcPct val="100000"/>
              </a:lnSpc>
            </a:pPr>
            <a:r>
              <a:rPr kumimoji="1" lang="en-US" altLang="ja-JP" sz="2400" dirty="0">
                <a:latin typeface="Arial" charset="0"/>
                <a:ea typeface="ヒラギノ角ゴ Pro W3" charset="0"/>
                <a:cs typeface="ヒラギノ角ゴ Pro W3" charset="0"/>
              </a:rPr>
              <a:t>Global pollution monitoring constellation:</a:t>
            </a:r>
            <a:br>
              <a:rPr kumimoji="1" lang="en-US" altLang="ja-JP" sz="2400" dirty="0">
                <a:latin typeface="Arial" charset="0"/>
                <a:ea typeface="ヒラギノ角ゴ Pro W3" charset="0"/>
                <a:cs typeface="ヒラギノ角ゴ Pro W3" charset="0"/>
              </a:rPr>
            </a:br>
            <a:r>
              <a:rPr kumimoji="1" lang="en-US" altLang="ja-JP" sz="2000" dirty="0">
                <a:latin typeface="Arial" charset="0"/>
                <a:ea typeface="ヒラギノ角ゴ Pro W3" charset="0"/>
                <a:cs typeface="ヒラギノ角ゴ Pro W3" charset="0"/>
              </a:rPr>
              <a:t>Tropospheric chemistry missions funded for launch 2016–2021</a:t>
            </a:r>
            <a:endParaRPr kumimoji="1" lang="ja-JP" altLang="en-US" sz="2000" dirty="0">
              <a:latin typeface="Arial" charset="0"/>
              <a:ea typeface="ヒラギノ角ゴ Pro W3" charset="0"/>
              <a:cs typeface="ヒラギノ角ゴ Pro W3" charset="0"/>
            </a:endParaRPr>
          </a:p>
        </p:txBody>
      </p:sp>
      <p:sp>
        <p:nvSpPr>
          <p:cNvPr id="2" name="Content Placeholder 1"/>
          <p:cNvSpPr>
            <a:spLocks noGrp="1"/>
          </p:cNvSpPr>
          <p:nvPr>
            <p:ph idx="1"/>
          </p:nvPr>
        </p:nvSpPr>
        <p:spPr/>
        <p:txBody>
          <a:bodyPr/>
          <a:lstStyle/>
          <a:p>
            <a:endParaRPr kumimoji="1" lang="ja-JP" altLang="en-US"/>
          </a:p>
        </p:txBody>
      </p:sp>
      <p:grpSp>
        <p:nvGrpSpPr>
          <p:cNvPr id="25602" name="Group 2"/>
          <p:cNvGrpSpPr>
            <a:grpSpLocks/>
          </p:cNvGrpSpPr>
          <p:nvPr/>
        </p:nvGrpSpPr>
        <p:grpSpPr bwMode="auto">
          <a:xfrm>
            <a:off x="212725" y="887413"/>
            <a:ext cx="8688388" cy="4979987"/>
            <a:chOff x="213358" y="886968"/>
            <a:chExt cx="8687329" cy="4980432"/>
          </a:xfrm>
        </p:grpSpPr>
        <p:pic>
          <p:nvPicPr>
            <p:cNvPr id="25605"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l="7175" t="9802" r="7201" b="4393"/>
            <a:stretch>
              <a:fillRect/>
            </a:stretch>
          </p:blipFill>
          <p:spPr bwMode="auto">
            <a:xfrm>
              <a:off x="213358" y="909192"/>
              <a:ext cx="8687329" cy="488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4384799" y="886968"/>
              <a:ext cx="1098416" cy="635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326" tIns="45664" rIns="91326" bIns="45664" anchor="ctr"/>
            <a:lstStyle/>
            <a:p>
              <a:pPr algn="ctr" defTabSz="456633">
                <a:defRPr/>
              </a:pPr>
              <a:endParaRPr kumimoji="0" lang="en-US" dirty="0">
                <a:solidFill>
                  <a:prstClr val="white"/>
                </a:solidFill>
                <a:latin typeface="Calibri"/>
              </a:endParaRPr>
            </a:p>
          </p:txBody>
        </p:sp>
        <p:sp>
          <p:nvSpPr>
            <p:cNvPr id="23" name="Rectangle 22"/>
            <p:cNvSpPr/>
            <p:nvPr/>
          </p:nvSpPr>
          <p:spPr>
            <a:xfrm>
              <a:off x="749868" y="4419471"/>
              <a:ext cx="2095245" cy="646171"/>
            </a:xfrm>
            <a:prstGeom prst="rect">
              <a:avLst/>
            </a:prstGeom>
          </p:spPr>
          <p:txBody>
            <a:bodyPr lIns="91326" tIns="45664" rIns="91326" bIns="45664">
              <a:spAutoFit/>
            </a:bodyPr>
            <a:lstStyle/>
            <a:p>
              <a:pPr algn="ctr" defTabSz="456633">
                <a:defRPr/>
              </a:pPr>
              <a:r>
                <a:rPr kumimoji="0" lang="en-US" b="1" i="1" dirty="0">
                  <a:solidFill>
                    <a:srgbClr val="FF3300"/>
                  </a:solidFill>
                  <a:effectLst>
                    <a:outerShdw blurRad="38100" dist="38100" dir="2700000" algn="tl">
                      <a:srgbClr val="000000"/>
                    </a:outerShdw>
                  </a:effectLst>
                  <a:latin typeface="Verdana"/>
                  <a:ea typeface="ＭＳ Ｐゴシック" charset="0"/>
                  <a:cs typeface="Verdana"/>
                </a:rPr>
                <a:t>Sentinel-5P</a:t>
              </a:r>
            </a:p>
            <a:p>
              <a:pPr algn="ctr" defTabSz="456633">
                <a:defRPr/>
              </a:pPr>
              <a:r>
                <a:rPr kumimoji="0" lang="en-US" b="1" i="1" dirty="0">
                  <a:solidFill>
                    <a:srgbClr val="FF3300"/>
                  </a:solidFill>
                  <a:effectLst>
                    <a:outerShdw blurRad="38100" dist="38100" dir="2700000" algn="tl">
                      <a:srgbClr val="000000"/>
                    </a:outerShdw>
                  </a:effectLst>
                  <a:latin typeface="Verdana"/>
                  <a:ea typeface="ＭＳ Ｐゴシック" charset="0"/>
                  <a:cs typeface="Verdana"/>
                </a:rPr>
                <a:t>(once per day)</a:t>
              </a:r>
              <a:endParaRPr kumimoji="0" lang="en-US" dirty="0">
                <a:solidFill>
                  <a:prstClr val="black"/>
                </a:solidFill>
                <a:latin typeface="Verdana"/>
                <a:ea typeface="ＭＳ Ｐゴシック" charset="0"/>
                <a:cs typeface="Verdana"/>
              </a:endParaRPr>
            </a:p>
          </p:txBody>
        </p:sp>
        <p:sp>
          <p:nvSpPr>
            <p:cNvPr id="24" name="직사각형 10"/>
            <p:cNvSpPr/>
            <p:nvPr/>
          </p:nvSpPr>
          <p:spPr bwMode="auto">
            <a:xfrm>
              <a:off x="1786379" y="1142578"/>
              <a:ext cx="1925402" cy="1590817"/>
            </a:xfrm>
            <a:prstGeom prst="rect">
              <a:avLst/>
            </a:prstGeom>
            <a:solidFill>
              <a:srgbClr val="C6D9F1">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26" tIns="45664" rIns="91326" bIns="45664" anchor="ctr"/>
            <a:lstStyle/>
            <a:p>
              <a:pPr algn="ctr" defTabSz="914400" eaLnBrk="0" fontAlgn="base" hangingPunct="0">
                <a:spcBef>
                  <a:spcPct val="0"/>
                </a:spcBef>
                <a:spcAft>
                  <a:spcPct val="0"/>
                </a:spcAft>
                <a:defRPr/>
              </a:pPr>
              <a:endParaRPr kumimoji="0" lang="ko-KR" altLang="en-US" b="1" i="1">
                <a:solidFill>
                  <a:srgbClr val="FF3300"/>
                </a:solidFill>
                <a:effectLst>
                  <a:outerShdw blurRad="38100" dist="38100" dir="2700000" algn="tl">
                    <a:srgbClr val="000000"/>
                  </a:outerShdw>
                </a:effectLst>
                <a:latin typeface="맑은 고딕" charset="0"/>
                <a:ea typeface="ＭＳ Ｐゴシック" charset="0"/>
                <a:cs typeface="맑은 고딕" charset="0"/>
              </a:endParaRPr>
            </a:p>
          </p:txBody>
        </p:sp>
        <p:sp>
          <p:nvSpPr>
            <p:cNvPr id="25" name="직사각형 11"/>
            <p:cNvSpPr/>
            <p:nvPr/>
          </p:nvSpPr>
          <p:spPr bwMode="auto">
            <a:xfrm>
              <a:off x="4303847" y="1023505"/>
              <a:ext cx="1679370" cy="1232010"/>
            </a:xfrm>
            <a:prstGeom prst="rect">
              <a:avLst/>
            </a:prstGeom>
            <a:solidFill>
              <a:srgbClr val="C6D9F1">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26" tIns="45664" rIns="91326" bIns="45664" anchor="ctr"/>
            <a:lstStyle/>
            <a:p>
              <a:pPr algn="ctr" defTabSz="914400" eaLnBrk="0" fontAlgn="base" hangingPunct="0">
                <a:spcBef>
                  <a:spcPct val="0"/>
                </a:spcBef>
                <a:spcAft>
                  <a:spcPct val="0"/>
                </a:spcAft>
                <a:defRPr/>
              </a:pPr>
              <a:endParaRPr kumimoji="0" lang="ko-KR" altLang="en-US">
                <a:solidFill>
                  <a:srgbClr val="FFFFFF"/>
                </a:solidFill>
                <a:latin typeface="맑은 고딕" charset="0"/>
                <a:ea typeface="ＭＳ Ｐゴシック" charset="0"/>
                <a:cs typeface="맑은 고딕" charset="0"/>
              </a:endParaRPr>
            </a:p>
          </p:txBody>
        </p:sp>
        <p:sp>
          <p:nvSpPr>
            <p:cNvPr id="26" name="직사각형 5"/>
            <p:cNvSpPr/>
            <p:nvPr/>
          </p:nvSpPr>
          <p:spPr bwMode="auto">
            <a:xfrm>
              <a:off x="6314964" y="1599819"/>
              <a:ext cx="1600005" cy="2057584"/>
            </a:xfrm>
            <a:prstGeom prst="rect">
              <a:avLst/>
            </a:prstGeom>
            <a:solidFill>
              <a:srgbClr val="C6D9F1">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26" tIns="45664" rIns="91326" bIns="45664" anchor="ctr"/>
            <a:lstStyle/>
            <a:p>
              <a:pPr algn="ctr" defTabSz="914400" eaLnBrk="0" fontAlgn="base" hangingPunct="0">
                <a:spcBef>
                  <a:spcPct val="0"/>
                </a:spcBef>
                <a:spcAft>
                  <a:spcPct val="0"/>
                </a:spcAft>
                <a:defRPr/>
              </a:pPr>
              <a:endParaRPr kumimoji="0" lang="ko-KR" altLang="en-US">
                <a:solidFill>
                  <a:srgbClr val="FFFFFF"/>
                </a:solidFill>
                <a:latin typeface="맑은 고딕" charset="0"/>
                <a:ea typeface="ＭＳ Ｐゴシック" charset="0"/>
                <a:cs typeface="맑은 고딕" charset="0"/>
              </a:endParaRPr>
            </a:p>
          </p:txBody>
        </p:sp>
        <p:sp>
          <p:nvSpPr>
            <p:cNvPr id="27" name="Rectangle 26"/>
            <p:cNvSpPr/>
            <p:nvPr/>
          </p:nvSpPr>
          <p:spPr>
            <a:xfrm>
              <a:off x="2029237" y="2066585"/>
              <a:ext cx="1312703" cy="646171"/>
            </a:xfrm>
            <a:prstGeom prst="rect">
              <a:avLst/>
            </a:prstGeom>
          </p:spPr>
          <p:txBody>
            <a:bodyPr lIns="91326" tIns="45664" rIns="91326" bIns="45664">
              <a:spAutoFit/>
            </a:bodyPr>
            <a:lstStyle/>
            <a:p>
              <a:pPr algn="ctr" defTabSz="456633">
                <a:defRPr/>
              </a:pPr>
              <a:r>
                <a:rPr kumimoji="0" lang="en-US" altLang="ko-KR" b="1" i="1" dirty="0">
                  <a:solidFill>
                    <a:srgbClr val="FF3300"/>
                  </a:solidFill>
                  <a:effectLst>
                    <a:outerShdw blurRad="38100" dist="38100" dir="2700000" algn="tl">
                      <a:srgbClr val="000000"/>
                    </a:outerShdw>
                  </a:effectLst>
                  <a:latin typeface="Verdana"/>
                  <a:ea typeface="ＭＳ Ｐゴシック" charset="0"/>
                  <a:cs typeface="Verdana"/>
                </a:rPr>
                <a:t>TEMPO</a:t>
              </a:r>
            </a:p>
            <a:p>
              <a:pPr algn="ctr" defTabSz="456633">
                <a:defRPr/>
              </a:pPr>
              <a:r>
                <a:rPr kumimoji="0" lang="en-US" b="1" i="1" dirty="0">
                  <a:solidFill>
                    <a:srgbClr val="FF3300"/>
                  </a:solidFill>
                  <a:effectLst>
                    <a:outerShdw blurRad="38100" dist="38100" dir="2700000" algn="tl">
                      <a:srgbClr val="000000"/>
                    </a:outerShdw>
                  </a:effectLst>
                  <a:latin typeface="Verdana"/>
                  <a:ea typeface="ＭＳ Ｐゴシック" charset="0"/>
                  <a:cs typeface="Verdana"/>
                </a:rPr>
                <a:t>(hourly)</a:t>
              </a:r>
            </a:p>
          </p:txBody>
        </p:sp>
        <p:sp>
          <p:nvSpPr>
            <p:cNvPr id="28" name="Rectangle 27"/>
            <p:cNvSpPr/>
            <p:nvPr/>
          </p:nvSpPr>
          <p:spPr>
            <a:xfrm>
              <a:off x="4365752" y="1583942"/>
              <a:ext cx="1574608" cy="646171"/>
            </a:xfrm>
            <a:prstGeom prst="rect">
              <a:avLst/>
            </a:prstGeom>
          </p:spPr>
          <p:txBody>
            <a:bodyPr lIns="91326" tIns="45664" rIns="91326" bIns="45664">
              <a:spAutoFit/>
            </a:bodyPr>
            <a:lstStyle/>
            <a:p>
              <a:pPr algn="ctr" defTabSz="456633">
                <a:defRPr/>
              </a:pPr>
              <a:r>
                <a:rPr kumimoji="0" lang="en-US" altLang="ko-KR" b="1" i="1" dirty="0">
                  <a:solidFill>
                    <a:srgbClr val="FF3300"/>
                  </a:solidFill>
                  <a:effectLst>
                    <a:outerShdw blurRad="38100" dist="38100" dir="2700000" algn="tl">
                      <a:srgbClr val="000000"/>
                    </a:outerShdw>
                  </a:effectLst>
                  <a:latin typeface="Verdana"/>
                  <a:ea typeface="ＭＳ Ｐゴシック" charset="0"/>
                  <a:cs typeface="Verdana"/>
                </a:rPr>
                <a:t>Sentinel-4</a:t>
              </a:r>
            </a:p>
            <a:p>
              <a:pPr algn="ctr" defTabSz="456633">
                <a:defRPr/>
              </a:pPr>
              <a:r>
                <a:rPr kumimoji="0" lang="en-US" b="1" i="1" dirty="0">
                  <a:solidFill>
                    <a:srgbClr val="FF3300"/>
                  </a:solidFill>
                  <a:effectLst>
                    <a:outerShdw blurRad="38100" dist="38100" dir="2700000" algn="tl">
                      <a:srgbClr val="000000"/>
                    </a:outerShdw>
                  </a:effectLst>
                  <a:latin typeface="Verdana"/>
                  <a:ea typeface="ＭＳ Ｐゴシック" charset="0"/>
                  <a:cs typeface="Verdana"/>
                </a:rPr>
                <a:t>(hourly)</a:t>
              </a:r>
            </a:p>
          </p:txBody>
        </p:sp>
        <p:sp>
          <p:nvSpPr>
            <p:cNvPr id="29" name="Rectangle 28"/>
            <p:cNvSpPr/>
            <p:nvPr/>
          </p:nvSpPr>
          <p:spPr>
            <a:xfrm>
              <a:off x="6460996" y="2971541"/>
              <a:ext cx="1374607" cy="646171"/>
            </a:xfrm>
            <a:prstGeom prst="rect">
              <a:avLst/>
            </a:prstGeom>
          </p:spPr>
          <p:txBody>
            <a:bodyPr lIns="91326" tIns="45664" rIns="91326" bIns="45664">
              <a:spAutoFit/>
            </a:bodyPr>
            <a:lstStyle/>
            <a:p>
              <a:pPr algn="ctr" defTabSz="456633">
                <a:defRPr/>
              </a:pPr>
              <a:r>
                <a:rPr kumimoji="0" lang="en-US" altLang="ko-KR" b="1" i="1" dirty="0">
                  <a:solidFill>
                    <a:srgbClr val="FF3300"/>
                  </a:solidFill>
                  <a:effectLst>
                    <a:outerShdw blurRad="38100" dist="38100" dir="2700000" algn="tl">
                      <a:srgbClr val="000000"/>
                    </a:outerShdw>
                  </a:effectLst>
                  <a:latin typeface="Verdana"/>
                  <a:ea typeface="ＭＳ Ｐゴシック" charset="0"/>
                  <a:cs typeface="Verdana"/>
                </a:rPr>
                <a:t>GEMS</a:t>
              </a:r>
            </a:p>
            <a:p>
              <a:pPr algn="ctr" defTabSz="456633">
                <a:defRPr/>
              </a:pPr>
              <a:r>
                <a:rPr kumimoji="0" lang="en-US" b="1" i="1" dirty="0">
                  <a:solidFill>
                    <a:srgbClr val="FF3300"/>
                  </a:solidFill>
                  <a:effectLst>
                    <a:outerShdw blurRad="38100" dist="38100" dir="2700000" algn="tl">
                      <a:srgbClr val="000000"/>
                    </a:outerShdw>
                  </a:effectLst>
                  <a:latin typeface="Verdana"/>
                  <a:ea typeface="ＭＳ Ｐゴシック" charset="0"/>
                  <a:cs typeface="Verdana"/>
                </a:rPr>
                <a:t>(hourly)</a:t>
              </a:r>
            </a:p>
          </p:txBody>
        </p:sp>
        <p:sp>
          <p:nvSpPr>
            <p:cNvPr id="25614" name="TextBox 15"/>
            <p:cNvSpPr txBox="1">
              <a:spLocks noChangeArrowheads="1"/>
            </p:cNvSpPr>
            <p:nvPr/>
          </p:nvSpPr>
          <p:spPr bwMode="auto">
            <a:xfrm>
              <a:off x="5633983" y="4639911"/>
              <a:ext cx="2240520" cy="523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6" tIns="45664" rIns="91326" bIns="4566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kumimoji="0" lang="en-US" altLang="ja-JP" sz="1400" b="1" i="1" smtClean="0">
                  <a:solidFill>
                    <a:srgbClr val="FFFFFF"/>
                  </a:solidFill>
                  <a:latin typeface="Verdana" charset="0"/>
                </a:rPr>
                <a:t>Courtesy Jhoon Kim,</a:t>
              </a:r>
            </a:p>
            <a:p>
              <a:pPr defTabSz="914400" fontAlgn="base">
                <a:spcBef>
                  <a:spcPct val="0"/>
                </a:spcBef>
                <a:spcAft>
                  <a:spcPct val="0"/>
                </a:spcAft>
              </a:pPr>
              <a:r>
                <a:rPr kumimoji="0" lang="en-US" altLang="ja-JP" sz="1400" b="1" i="1" smtClean="0">
                  <a:solidFill>
                    <a:srgbClr val="FFFFFF"/>
                  </a:solidFill>
                  <a:latin typeface="Verdana" charset="0"/>
                </a:rPr>
                <a:t>Andreas Richter</a:t>
              </a:r>
            </a:p>
          </p:txBody>
        </p:sp>
        <p:sp>
          <p:nvSpPr>
            <p:cNvPr id="15" name="Rectangle 14"/>
            <p:cNvSpPr/>
            <p:nvPr/>
          </p:nvSpPr>
          <p:spPr>
            <a:xfrm>
              <a:off x="3962576" y="5486366"/>
              <a:ext cx="1600005" cy="3810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326" tIns="45664" rIns="91326" bIns="45664" anchor="ctr"/>
            <a:lstStyle/>
            <a:p>
              <a:pPr algn="ctr" defTabSz="456633">
                <a:defRPr/>
              </a:pPr>
              <a:endParaRPr kumimoji="0" lang="en-US" dirty="0">
                <a:solidFill>
                  <a:prstClr val="white"/>
                </a:solidFill>
                <a:latin typeface="Calibri"/>
              </a:endParaRPr>
            </a:p>
          </p:txBody>
        </p:sp>
      </p:grpSp>
      <p:sp>
        <p:nvSpPr>
          <p:cNvPr id="22" name="TextBox 21"/>
          <p:cNvSpPr txBox="1"/>
          <p:nvPr/>
        </p:nvSpPr>
        <p:spPr>
          <a:xfrm>
            <a:off x="76200" y="5540375"/>
            <a:ext cx="8915400" cy="1092200"/>
          </a:xfrm>
          <a:prstGeom prst="rect">
            <a:avLst/>
          </a:prstGeom>
          <a:solidFill>
            <a:schemeClr val="bg1"/>
          </a:solidFill>
        </p:spPr>
        <p:txBody>
          <a:bodyPr lIns="182653" tIns="45664" rIns="182653" bIns="45664">
            <a:spAutoFit/>
          </a:bodyPr>
          <a:lstStyle/>
          <a:p>
            <a:pPr defTabSz="456633">
              <a:defRPr/>
            </a:pPr>
            <a:r>
              <a:rPr kumimoji="0" lang="en-US" sz="1600" b="1" dirty="0">
                <a:solidFill>
                  <a:prstClr val="black"/>
                </a:solidFill>
                <a:latin typeface="Arial"/>
                <a:ea typeface="ヒラギノ角ゴ Pro W3" charset="-128"/>
                <a:cs typeface="Arial"/>
              </a:rPr>
              <a:t>Policy-relevant science and environmental services enabled by common observations</a:t>
            </a:r>
          </a:p>
          <a:p>
            <a:pPr marL="347235" indent="-169655" defTabSz="456633">
              <a:buFont typeface="Arial"/>
              <a:buChar char="•"/>
              <a:defRPr/>
            </a:pPr>
            <a:r>
              <a:rPr kumimoji="0" lang="en-US" sz="1400" dirty="0">
                <a:solidFill>
                  <a:prstClr val="black"/>
                </a:solidFill>
                <a:latin typeface="Arial"/>
                <a:ea typeface="ヒラギノ角ゴ Pro W3" charset="-128"/>
                <a:cs typeface="Arial"/>
              </a:rPr>
              <a:t>Improved emissions, at common confidence levels, over industrialized Northern Hemisphere</a:t>
            </a:r>
          </a:p>
          <a:p>
            <a:pPr marL="347235" indent="-169655" defTabSz="456633">
              <a:buFont typeface="Arial"/>
              <a:buChar char="•"/>
              <a:defRPr/>
            </a:pPr>
            <a:r>
              <a:rPr kumimoji="0" lang="en-US" sz="1400" dirty="0">
                <a:solidFill>
                  <a:prstClr val="black"/>
                </a:solidFill>
                <a:latin typeface="Arial"/>
                <a:ea typeface="ヒラギノ角ゴ Pro W3" charset="-128"/>
                <a:cs typeface="Arial"/>
              </a:rPr>
              <a:t>Improved air quality forecasts and assimilation systems</a:t>
            </a:r>
          </a:p>
          <a:p>
            <a:pPr marL="347235" indent="-169655" defTabSz="456633">
              <a:buFont typeface="Arial"/>
              <a:buChar char="•"/>
              <a:defRPr/>
            </a:pPr>
            <a:r>
              <a:rPr kumimoji="0" lang="en-US" sz="1400" dirty="0">
                <a:solidFill>
                  <a:prstClr val="black"/>
                </a:solidFill>
                <a:latin typeface="Arial"/>
                <a:ea typeface="ヒラギノ角ゴ Pro W3" charset="-128"/>
                <a:cs typeface="Arial"/>
              </a:rPr>
              <a:t>Improved assessment, e.g., observations to support United Nations Convention on Long Range Transboundary Air Pollution</a:t>
            </a:r>
          </a:p>
        </p:txBody>
      </p:sp>
      <p:sp>
        <p:nvSpPr>
          <p:cNvPr id="25604" name="Rectangle 6"/>
          <p:cNvSpPr>
            <a:spLocks noChangeArrowheads="1"/>
          </p:cNvSpPr>
          <p:nvPr/>
        </p:nvSpPr>
        <p:spPr bwMode="auto">
          <a:xfrm>
            <a:off x="7239000" y="6427788"/>
            <a:ext cx="1905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914400" eaLnBrk="0" fontAlgn="base" hangingPunct="0">
              <a:spcBef>
                <a:spcPct val="0"/>
              </a:spcBef>
              <a:spcAft>
                <a:spcPct val="0"/>
              </a:spcAft>
            </a:pPr>
            <a:fld id="{28785937-F351-4242-BA52-5007ADD73CD8}" type="slidenum">
              <a:rPr lang="en-US" altLang="ja-JP" sz="1400">
                <a:solidFill>
                  <a:srgbClr val="000000"/>
                </a:solidFill>
                <a:latin typeface="Arial" charset="0"/>
                <a:ea typeface="ヒラギノ角ゴ Pro W3" charset="0"/>
                <a:cs typeface="ヒラギノ角ゴ Pro W3" charset="0"/>
              </a:rPr>
              <a:pPr algn="r" defTabSz="914400" eaLnBrk="0" fontAlgn="base" hangingPunct="0">
                <a:spcBef>
                  <a:spcPct val="0"/>
                </a:spcBef>
                <a:spcAft>
                  <a:spcPct val="0"/>
                </a:spcAft>
              </a:pPr>
              <a:t>1</a:t>
            </a:fld>
            <a:endParaRPr lang="en-US" altLang="ja-JP" sz="1400">
              <a:solidFill>
                <a:srgbClr val="000000"/>
              </a:solidFill>
              <a:latin typeface="Arial" charset="0"/>
              <a:ea typeface="ヒラギノ角ゴ Pro W3" charset="0"/>
              <a:cs typeface="ヒラギノ角ゴ Pro W3"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67" y="116632"/>
            <a:ext cx="8877371" cy="562074"/>
          </a:xfrm>
        </p:spPr>
        <p:txBody>
          <a:bodyPr>
            <a:noAutofit/>
          </a:bodyPr>
          <a:lstStyle/>
          <a:p>
            <a:pPr eaLnBrk="0" latinLnBrk="0" hangingPunct="0"/>
            <a:r>
              <a:rPr lang="en-US" altLang="ja-JP" dirty="0" smtClean="0">
                <a:latin typeface="Calibri"/>
                <a:cs typeface="Calibri"/>
              </a:rPr>
              <a:t>Integrated KORUS-AQ Science Objectives (2 of 4)</a:t>
            </a:r>
            <a:br>
              <a:rPr lang="en-US" altLang="ja-JP" dirty="0" smtClean="0">
                <a:latin typeface="Calibri"/>
                <a:cs typeface="Calibri"/>
              </a:rPr>
            </a:br>
            <a:r>
              <a:rPr lang="en-US" altLang="ja-JP" sz="1400" dirty="0" smtClean="0">
                <a:latin typeface="Calibri"/>
                <a:cs typeface="Calibri"/>
              </a:rPr>
              <a:t>With relation to science questions/objectives of MAPS-Seoul (MS) and NASA KORUS-AQ (NK) white papers </a:t>
            </a:r>
            <a:endParaRPr kumimoji="1" lang="ja-JP" altLang="en-US" sz="2000" dirty="0">
              <a:latin typeface="Calibri"/>
              <a:cs typeface="Calibri"/>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20670234"/>
              </p:ext>
            </p:extLst>
          </p:nvPr>
        </p:nvGraphicFramePr>
        <p:xfrm>
          <a:off x="457200" y="836613"/>
          <a:ext cx="8229600" cy="5791199"/>
        </p:xfrm>
        <a:graphic>
          <a:graphicData uri="http://schemas.openxmlformats.org/drawingml/2006/table">
            <a:tbl>
              <a:tblPr firstRow="1" bandRow="1">
                <a:tableStyleId>{5C22544A-7EE6-4342-B048-85BDC9FD1C3A}</a:tableStyleId>
              </a:tblPr>
              <a:tblGrid>
                <a:gridCol w="788098"/>
                <a:gridCol w="3107080"/>
                <a:gridCol w="752110"/>
                <a:gridCol w="2330310"/>
                <a:gridCol w="1252002"/>
              </a:tblGrid>
              <a:tr h="370840">
                <a:tc>
                  <a:txBody>
                    <a:bodyPr/>
                    <a:lstStyle/>
                    <a:p>
                      <a:pPr marL="0" marR="0" eaLnBrk="0" latinLnBrk="0" hangingPunct="0">
                        <a:spcBef>
                          <a:spcPts val="0"/>
                        </a:spcBef>
                        <a:spcAft>
                          <a:spcPts val="0"/>
                        </a:spcAft>
                      </a:pPr>
                      <a:r>
                        <a:rPr lang="en-US" sz="1400" b="1" i="0" dirty="0">
                          <a:effectLst/>
                          <a:latin typeface="Calibri"/>
                          <a:ea typeface="ＭＳ 明朝"/>
                          <a:cs typeface="Calibri"/>
                        </a:rPr>
                        <a:t>Number</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Statement of Objective</a:t>
                      </a:r>
                      <a:endParaRPr lang="en-US" sz="2000" b="1" i="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White Papers Relation</a:t>
                      </a:r>
                      <a:endParaRPr lang="en-US" sz="2000" b="1" i="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Measurement Needs</a:t>
                      </a:r>
                      <a:endParaRPr lang="en-US" sz="2000" b="1" i="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Other Needs</a:t>
                      </a:r>
                      <a:endParaRPr lang="en-US" sz="2000" b="1" i="0">
                        <a:effectLst/>
                        <a:latin typeface="Calibri"/>
                        <a:ea typeface="ＭＳ 明朝"/>
                        <a:cs typeface="Calibri"/>
                      </a:endParaRPr>
                    </a:p>
                  </a:txBody>
                  <a:tcPr marL="68580" marR="68580"/>
                </a:tc>
              </a:tr>
              <a:tr h="370840">
                <a:tc>
                  <a:txBody>
                    <a:bodyPr/>
                    <a:lstStyle/>
                    <a:p>
                      <a:pPr marL="0" marR="0" eaLnBrk="0" latinLnBrk="0" hangingPunct="0">
                        <a:spcBef>
                          <a:spcPts val="0"/>
                        </a:spcBef>
                        <a:spcAft>
                          <a:spcPts val="0"/>
                        </a:spcAft>
                      </a:pPr>
                      <a:r>
                        <a:rPr lang="en-US" sz="1400" b="1" i="0">
                          <a:effectLst/>
                          <a:latin typeface="Calibri"/>
                          <a:ea typeface="ＭＳ 明朝"/>
                          <a:cs typeface="Calibri"/>
                        </a:rPr>
                        <a:t>KAQ5</a:t>
                      </a:r>
                    </a:p>
                  </a:txBody>
                  <a:tcPr marL="68580" marR="68580"/>
                </a:tc>
                <a:tc>
                  <a:txBody>
                    <a:bodyPr/>
                    <a:lstStyle/>
                    <a:p>
                      <a:pPr marL="0" marR="0" eaLnBrk="0" latinLnBrk="0" hangingPunct="0">
                        <a:spcBef>
                          <a:spcPts val="0"/>
                        </a:spcBef>
                        <a:spcAft>
                          <a:spcPts val="0"/>
                        </a:spcAft>
                      </a:pPr>
                      <a:r>
                        <a:rPr lang="en-US" sz="1400" b="1" i="0" dirty="0">
                          <a:effectLst/>
                          <a:latin typeface="Calibri"/>
                          <a:ea typeface="ＭＳ 明朝"/>
                          <a:cs typeface="Calibri"/>
                        </a:rPr>
                        <a:t>Determine the production rates of secondary aerosols during the </a:t>
                      </a:r>
                      <a:r>
                        <a:rPr lang="en-US" sz="1400" b="1" i="0" dirty="0" err="1">
                          <a:effectLst/>
                          <a:latin typeface="Calibri"/>
                          <a:ea typeface="ＭＳ 明朝"/>
                          <a:cs typeface="Calibri"/>
                        </a:rPr>
                        <a:t>photochemically</a:t>
                      </a:r>
                      <a:r>
                        <a:rPr lang="en-US" sz="1400" b="1" i="0" dirty="0">
                          <a:effectLst/>
                          <a:latin typeface="Calibri"/>
                          <a:ea typeface="ＭＳ 明朝"/>
                          <a:cs typeface="Calibri"/>
                        </a:rPr>
                        <a:t> active periods and transported </a:t>
                      </a:r>
                      <a:r>
                        <a:rPr lang="en-US" sz="1400" b="1" i="0" dirty="0" smtClean="0">
                          <a:effectLst/>
                          <a:latin typeface="Calibri"/>
                          <a:ea typeface="ＭＳ 明朝"/>
                          <a:cs typeface="Calibri"/>
                        </a:rPr>
                        <a:t>events;</a:t>
                      </a:r>
                      <a:r>
                        <a:rPr lang="en-US" sz="1400" b="1" i="0" baseline="0" dirty="0" smtClean="0">
                          <a:effectLst/>
                          <a:latin typeface="Calibri"/>
                          <a:ea typeface="ＭＳ 明朝"/>
                          <a:cs typeface="Calibri"/>
                        </a:rPr>
                        <a:t> determine </a:t>
                      </a:r>
                      <a:r>
                        <a:rPr lang="en-US" sz="1400" b="1" i="0" dirty="0" smtClean="0">
                          <a:effectLst/>
                          <a:latin typeface="Calibri"/>
                          <a:ea typeface="ＭＳ 明朝"/>
                          <a:cs typeface="Calibri"/>
                        </a:rPr>
                        <a:t>which </a:t>
                      </a:r>
                      <a:r>
                        <a:rPr lang="en-US" sz="1400" b="1" i="0" dirty="0">
                          <a:effectLst/>
                          <a:latin typeface="Calibri"/>
                          <a:ea typeface="ＭＳ 明朝"/>
                          <a:cs typeface="Calibri"/>
                        </a:rPr>
                        <a:t>precursor species are the main drivers for high aerosol loadings</a:t>
                      </a: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MS1.3, NK2b, NK3a</a:t>
                      </a: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Systematic airborne and surface measurements of speciated aerosol composition, number, mass</a:t>
                      </a: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 </a:t>
                      </a:r>
                    </a:p>
                  </a:txBody>
                  <a:tcPr marL="68580" marR="68580"/>
                </a:tc>
              </a:tr>
              <a:tr h="370840">
                <a:tc>
                  <a:txBody>
                    <a:bodyPr/>
                    <a:lstStyle/>
                    <a:p>
                      <a:pPr marL="0" marR="0" eaLnBrk="0" latinLnBrk="0" hangingPunct="0">
                        <a:spcBef>
                          <a:spcPts val="0"/>
                        </a:spcBef>
                        <a:spcAft>
                          <a:spcPts val="0"/>
                        </a:spcAft>
                      </a:pPr>
                      <a:r>
                        <a:rPr lang="en-US" sz="1400" b="1" i="0">
                          <a:effectLst/>
                          <a:latin typeface="Calibri"/>
                          <a:ea typeface="ＭＳ 明朝"/>
                          <a:cs typeface="Calibri"/>
                        </a:rPr>
                        <a:t>KAQ6</a:t>
                      </a:r>
                    </a:p>
                  </a:txBody>
                  <a:tcPr marL="68580" marR="68580"/>
                </a:tc>
                <a:tc>
                  <a:txBody>
                    <a:bodyPr/>
                    <a:lstStyle/>
                    <a:p>
                      <a:pPr marL="0" marR="0" eaLnBrk="0" latinLnBrk="0" hangingPunct="0">
                        <a:spcBef>
                          <a:spcPts val="0"/>
                        </a:spcBef>
                        <a:spcAft>
                          <a:spcPts val="0"/>
                        </a:spcAft>
                      </a:pPr>
                      <a:r>
                        <a:rPr lang="en-US" sz="1400" b="1" i="0" dirty="0">
                          <a:effectLst/>
                          <a:latin typeface="Calibri"/>
                          <a:ea typeface="ＭＳ 明朝"/>
                          <a:cs typeface="Calibri"/>
                        </a:rPr>
                        <a:t>Determine how much the nighttime NO3 and </a:t>
                      </a:r>
                      <a:r>
                        <a:rPr lang="en-US" sz="1400" b="1" i="0" dirty="0" err="1">
                          <a:effectLst/>
                          <a:latin typeface="Calibri"/>
                          <a:ea typeface="ＭＳ 明朝"/>
                          <a:cs typeface="Calibri"/>
                        </a:rPr>
                        <a:t>Cl</a:t>
                      </a:r>
                      <a:r>
                        <a:rPr lang="en-US" sz="1400" b="1" i="0" dirty="0">
                          <a:effectLst/>
                          <a:latin typeface="Calibri"/>
                          <a:ea typeface="ＭＳ 明朝"/>
                          <a:cs typeface="Calibri"/>
                        </a:rPr>
                        <a:t> radicals contribute to the production of aerosol and photochemical species in consecutive daytime periods</a:t>
                      </a: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MS1.5</a:t>
                      </a: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Systematic nighttime surface NO3 and Cl concentration, Systematic daytime airborne measurements during stagnant meteorological conditions</a:t>
                      </a: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 </a:t>
                      </a:r>
                    </a:p>
                  </a:txBody>
                  <a:tcPr marL="68580" marR="68580"/>
                </a:tc>
              </a:tr>
              <a:tr h="370840">
                <a:tc>
                  <a:txBody>
                    <a:bodyPr/>
                    <a:lstStyle/>
                    <a:p>
                      <a:pPr marL="0" marR="0" eaLnBrk="0" latinLnBrk="0" hangingPunct="0">
                        <a:spcBef>
                          <a:spcPts val="0"/>
                        </a:spcBef>
                        <a:spcAft>
                          <a:spcPts val="0"/>
                        </a:spcAft>
                      </a:pPr>
                      <a:r>
                        <a:rPr lang="en-US" sz="1400" b="1" i="0">
                          <a:effectLst/>
                          <a:latin typeface="Calibri"/>
                          <a:ea typeface="ＭＳ 明朝"/>
                          <a:cs typeface="Calibri"/>
                        </a:rPr>
                        <a:t>KAQ7</a:t>
                      </a:r>
                    </a:p>
                  </a:txBody>
                  <a:tcPr marL="68580" marR="68580"/>
                </a:tc>
                <a:tc>
                  <a:txBody>
                    <a:bodyPr/>
                    <a:lstStyle/>
                    <a:p>
                      <a:pPr marL="0" marR="0" eaLnBrk="0" latinLnBrk="0" hangingPunct="0">
                        <a:spcBef>
                          <a:spcPts val="0"/>
                        </a:spcBef>
                        <a:spcAft>
                          <a:spcPts val="0"/>
                        </a:spcAft>
                      </a:pPr>
                      <a:r>
                        <a:rPr lang="en-US" sz="1400" b="1" i="0" dirty="0">
                          <a:effectLst/>
                          <a:latin typeface="Calibri"/>
                          <a:ea typeface="ＭＳ 明朝"/>
                          <a:cs typeface="Calibri"/>
                        </a:rPr>
                        <a:t>Determine how synoptic conditions (outflow, convection, stagnation, etc.) affect the vertical distribution of trace gases and aerosols, </a:t>
                      </a:r>
                      <a:r>
                        <a:rPr lang="en-US" sz="1400" b="1" i="0" dirty="0" smtClean="0">
                          <a:effectLst/>
                          <a:latin typeface="Calibri"/>
                          <a:ea typeface="ＭＳ 明朝"/>
                          <a:cs typeface="Calibri"/>
                        </a:rPr>
                        <a:t>and the </a:t>
                      </a:r>
                      <a:r>
                        <a:rPr lang="en-US" sz="1400" b="1" i="0" dirty="0">
                          <a:effectLst/>
                          <a:latin typeface="Calibri"/>
                          <a:ea typeface="ＭＳ 明朝"/>
                          <a:cs typeface="Calibri"/>
                        </a:rPr>
                        <a:t>extent to which surface ozone and aerosol interact </a:t>
                      </a:r>
                      <a:r>
                        <a:rPr lang="en-US" sz="1400" b="1" i="0" dirty="0" smtClean="0">
                          <a:effectLst/>
                          <a:latin typeface="Calibri"/>
                          <a:ea typeface="ＭＳ 明朝"/>
                          <a:cs typeface="Calibri"/>
                        </a:rPr>
                        <a:t>with </a:t>
                      </a:r>
                      <a:r>
                        <a:rPr lang="en-US" sz="1400" b="1" i="0" dirty="0">
                          <a:effectLst/>
                          <a:latin typeface="Calibri"/>
                          <a:ea typeface="ＭＳ 明朝"/>
                          <a:cs typeface="Calibri"/>
                        </a:rPr>
                        <a:t>above-surface levels</a:t>
                      </a: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MS1.6, NK1a</a:t>
                      </a: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Systematic vertical profile concentration measurements collocated with surface concentration measurements</a:t>
                      </a:r>
                    </a:p>
                  </a:txBody>
                  <a:tcPr marL="68580" marR="68580"/>
                </a:tc>
                <a:tc>
                  <a:txBody>
                    <a:bodyPr/>
                    <a:lstStyle/>
                    <a:p>
                      <a:pPr marL="0" marR="0" eaLnBrk="0" latinLnBrk="0" hangingPunct="0">
                        <a:spcBef>
                          <a:spcPts val="0"/>
                        </a:spcBef>
                        <a:spcAft>
                          <a:spcPts val="0"/>
                        </a:spcAft>
                      </a:pPr>
                      <a:r>
                        <a:rPr lang="en-US" sz="1400" b="1" i="0" dirty="0">
                          <a:effectLst/>
                          <a:latin typeface="Calibri"/>
                          <a:ea typeface="ＭＳ 明朝"/>
                          <a:cs typeface="Calibri"/>
                        </a:rPr>
                        <a:t> </a:t>
                      </a:r>
                    </a:p>
                  </a:txBody>
                  <a:tcPr marL="68580" marR="68580"/>
                </a:tc>
              </a:tr>
              <a:tr h="370840">
                <a:tc>
                  <a:txBody>
                    <a:bodyPr/>
                    <a:lstStyle/>
                    <a:p>
                      <a:pPr marL="0" marR="0" eaLnBrk="0" latinLnBrk="0" hangingPunct="0">
                        <a:spcBef>
                          <a:spcPts val="0"/>
                        </a:spcBef>
                        <a:spcAft>
                          <a:spcPts val="0"/>
                        </a:spcAft>
                      </a:pPr>
                      <a:r>
                        <a:rPr lang="en-US" sz="1400" b="1" i="0">
                          <a:effectLst/>
                          <a:latin typeface="Calibri"/>
                          <a:ea typeface="ＭＳ 明朝"/>
                          <a:cs typeface="Calibri"/>
                        </a:rPr>
                        <a:t>KAQ8</a:t>
                      </a: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Determine how pollutant distributions relate to cloud cover</a:t>
                      </a: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MS3.2, NK1b</a:t>
                      </a: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Systematic airborne measurements in a range of clear-sky and cloudy conditions</a:t>
                      </a:r>
                    </a:p>
                  </a:txBody>
                  <a:tcPr marL="68580" marR="68580"/>
                </a:tc>
                <a:tc>
                  <a:txBody>
                    <a:bodyPr/>
                    <a:lstStyle/>
                    <a:p>
                      <a:pPr marL="0" marR="0" eaLnBrk="0" latinLnBrk="0" hangingPunct="0">
                        <a:spcBef>
                          <a:spcPts val="0"/>
                        </a:spcBef>
                        <a:spcAft>
                          <a:spcPts val="0"/>
                        </a:spcAft>
                      </a:pPr>
                      <a:r>
                        <a:rPr lang="en-US" sz="1400" b="1" i="0" dirty="0">
                          <a:effectLst/>
                          <a:latin typeface="Calibri"/>
                          <a:ea typeface="ＭＳ 明朝"/>
                          <a:cs typeface="Calibri"/>
                        </a:rPr>
                        <a:t> </a:t>
                      </a:r>
                    </a:p>
                  </a:txBody>
                  <a:tcPr marL="68580" marR="68580"/>
                </a:tc>
              </a:tr>
            </a:tbl>
          </a:graphicData>
        </a:graphic>
      </p:graphicFrame>
    </p:spTree>
    <p:extLst>
      <p:ext uri="{BB962C8B-B14F-4D97-AF65-F5344CB8AC3E}">
        <p14:creationId xmlns:p14="http://schemas.microsoft.com/office/powerpoint/2010/main" val="22305755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67" y="116632"/>
            <a:ext cx="8877371" cy="562074"/>
          </a:xfrm>
        </p:spPr>
        <p:txBody>
          <a:bodyPr>
            <a:noAutofit/>
          </a:bodyPr>
          <a:lstStyle/>
          <a:p>
            <a:pPr eaLnBrk="0" latinLnBrk="0" hangingPunct="0"/>
            <a:r>
              <a:rPr lang="en-US" altLang="ja-JP" dirty="0">
                <a:latin typeface="Calibri"/>
                <a:cs typeface="Calibri"/>
              </a:rPr>
              <a:t>I</a:t>
            </a:r>
            <a:r>
              <a:rPr lang="en-US" altLang="ja-JP" dirty="0" smtClean="0">
                <a:latin typeface="Calibri"/>
                <a:cs typeface="Calibri"/>
              </a:rPr>
              <a:t>ntegrated KORUS</a:t>
            </a:r>
            <a:r>
              <a:rPr lang="en-US" altLang="ja-JP" dirty="0">
                <a:latin typeface="Calibri"/>
                <a:cs typeface="Calibri"/>
              </a:rPr>
              <a:t>-AQ Science </a:t>
            </a:r>
            <a:r>
              <a:rPr lang="en-US" altLang="ja-JP" dirty="0" smtClean="0">
                <a:latin typeface="Calibri"/>
                <a:cs typeface="Calibri"/>
              </a:rPr>
              <a:t>Objectives (3 of 4)</a:t>
            </a:r>
            <a:br>
              <a:rPr lang="en-US" altLang="ja-JP" dirty="0" smtClean="0">
                <a:latin typeface="Calibri"/>
                <a:cs typeface="Calibri"/>
              </a:rPr>
            </a:br>
            <a:r>
              <a:rPr lang="en-US" altLang="ja-JP" sz="1400" dirty="0" smtClean="0">
                <a:latin typeface="Calibri"/>
                <a:cs typeface="Calibri"/>
              </a:rPr>
              <a:t>With relation to science questions/objectives of MAPS</a:t>
            </a:r>
            <a:r>
              <a:rPr lang="en-US" altLang="ja-JP" sz="1400" dirty="0">
                <a:latin typeface="Calibri"/>
                <a:cs typeface="Calibri"/>
              </a:rPr>
              <a:t>-Seoul (MS) and NASA KORUS-AQ (NK) white papers </a:t>
            </a:r>
            <a:endParaRPr kumimoji="1" lang="ja-JP" altLang="en-US" sz="2000" dirty="0">
              <a:latin typeface="Calibri"/>
              <a:cs typeface="Calibri"/>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25239650"/>
              </p:ext>
            </p:extLst>
          </p:nvPr>
        </p:nvGraphicFramePr>
        <p:xfrm>
          <a:off x="457200" y="836613"/>
          <a:ext cx="8229600" cy="5151119"/>
        </p:xfrm>
        <a:graphic>
          <a:graphicData uri="http://schemas.openxmlformats.org/drawingml/2006/table">
            <a:tbl>
              <a:tblPr firstRow="1" bandRow="1">
                <a:tableStyleId>{5C22544A-7EE6-4342-B048-85BDC9FD1C3A}</a:tableStyleId>
              </a:tblPr>
              <a:tblGrid>
                <a:gridCol w="788098"/>
                <a:gridCol w="3107080"/>
                <a:gridCol w="752110"/>
                <a:gridCol w="1936392"/>
                <a:gridCol w="1645920"/>
              </a:tblGrid>
              <a:tr h="370840">
                <a:tc>
                  <a:txBody>
                    <a:bodyPr/>
                    <a:lstStyle/>
                    <a:p>
                      <a:pPr marL="0" marR="0" eaLnBrk="0" latinLnBrk="0" hangingPunct="0">
                        <a:spcBef>
                          <a:spcPts val="0"/>
                        </a:spcBef>
                        <a:spcAft>
                          <a:spcPts val="0"/>
                        </a:spcAft>
                      </a:pPr>
                      <a:r>
                        <a:rPr lang="en-US" sz="1400" b="1" i="0" dirty="0">
                          <a:effectLst/>
                          <a:latin typeface="Calibri"/>
                          <a:ea typeface="ＭＳ 明朝"/>
                          <a:cs typeface="Calibri"/>
                        </a:rPr>
                        <a:t>Number</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Statement of Objective</a:t>
                      </a:r>
                      <a:endParaRPr lang="en-US" sz="2000" b="1" i="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White Papers Relation</a:t>
                      </a:r>
                      <a:endParaRPr lang="en-US" sz="2000" b="1" i="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Measurement Needs</a:t>
                      </a:r>
                      <a:endParaRPr lang="en-US" sz="2000" b="1" i="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Other Needs</a:t>
                      </a:r>
                      <a:endParaRPr lang="en-US" sz="2000" b="1" i="0">
                        <a:effectLst/>
                        <a:latin typeface="Calibri"/>
                        <a:ea typeface="ＭＳ 明朝"/>
                        <a:cs typeface="Calibri"/>
                      </a:endParaRPr>
                    </a:p>
                  </a:txBody>
                  <a:tcPr marL="68580" marR="68580"/>
                </a:tc>
              </a:tr>
              <a:tr h="370840">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KAQ9</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Determine the effects of heterogeneous chemistries on aerosol and oxidant productions in the SMA </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MS1.7, NK2b, NK3a </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 </a:t>
                      </a:r>
                      <a:endParaRPr lang="en-US" sz="2000" b="1" i="0">
                        <a:effectLst/>
                        <a:latin typeface="Calibri"/>
                        <a:ea typeface="ＭＳ 明朝"/>
                        <a:cs typeface="Calibri"/>
                      </a:endParaRPr>
                    </a:p>
                  </a:txBody>
                  <a:tcPr marL="68580" marR="68580"/>
                </a:tc>
              </a:tr>
              <a:tr h="370840">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KAQ10</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Determine the relationship between aerosol properties and their </a:t>
                      </a:r>
                      <a:r>
                        <a:rPr lang="en-US" sz="1400" b="1" i="0" dirty="0" err="1" smtClean="0">
                          <a:effectLst/>
                          <a:latin typeface="Calibri"/>
                          <a:ea typeface="ＭＳ 明朝"/>
                          <a:cs typeface="Calibri"/>
                        </a:rPr>
                        <a:t>radiative</a:t>
                      </a:r>
                      <a:r>
                        <a:rPr lang="en-US" sz="1400" b="1" i="0" dirty="0" smtClean="0">
                          <a:effectLst/>
                          <a:latin typeface="Calibri"/>
                          <a:ea typeface="ＭＳ 明朝"/>
                          <a:cs typeface="Calibri"/>
                        </a:rPr>
                        <a:t> forcing </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MS1.8 </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Systematic airborne and ground measurements of aerosol physical and </a:t>
                      </a:r>
                      <a:r>
                        <a:rPr lang="en-US" sz="1400" b="1" i="0" dirty="0" err="1" smtClean="0">
                          <a:effectLst/>
                          <a:latin typeface="Calibri"/>
                          <a:ea typeface="ＭＳ 明朝"/>
                          <a:cs typeface="Calibri"/>
                        </a:rPr>
                        <a:t>radiative</a:t>
                      </a:r>
                      <a:r>
                        <a:rPr lang="en-US" sz="1400" b="1" i="0" dirty="0" smtClean="0">
                          <a:effectLst/>
                          <a:latin typeface="Calibri"/>
                          <a:ea typeface="ＭＳ 明朝"/>
                          <a:cs typeface="Calibri"/>
                        </a:rPr>
                        <a:t> properties </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 </a:t>
                      </a:r>
                      <a:endParaRPr lang="en-US" sz="2000" b="1" i="0">
                        <a:effectLst/>
                        <a:latin typeface="Calibri"/>
                        <a:ea typeface="ＭＳ 明朝"/>
                        <a:cs typeface="Calibri"/>
                      </a:endParaRPr>
                    </a:p>
                  </a:txBody>
                  <a:tcPr marL="68580" marR="68580"/>
                </a:tc>
              </a:tr>
              <a:tr h="370840">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KAQ11</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Develop the best-available domestic and foreign anthropogenic emission inventories of O3 and PM precursors and improve them using the field campaign measurements and </a:t>
                      </a:r>
                      <a:r>
                        <a:rPr lang="en-US" sz="1400" b="1" i="0" dirty="0" err="1" smtClean="0">
                          <a:effectLst/>
                          <a:latin typeface="Calibri"/>
                          <a:ea typeface="ＭＳ 明朝"/>
                          <a:cs typeface="Calibri"/>
                        </a:rPr>
                        <a:t>adjoint</a:t>
                      </a:r>
                      <a:r>
                        <a:rPr lang="en-US" sz="1400" b="1" i="0" dirty="0" smtClean="0">
                          <a:effectLst/>
                          <a:latin typeface="Calibri"/>
                          <a:ea typeface="ＭＳ 明朝"/>
                          <a:cs typeface="Calibri"/>
                        </a:rPr>
                        <a:t> inverse modeling. </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MS2.1, NK3a, NK3b </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Systematic airborne and satellite measurements in all synoptic regimes</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Pre-campaign compilation of emission inventories, post-campaign model inversions</a:t>
                      </a:r>
                      <a:endParaRPr lang="en-US" sz="2000" b="1" i="0" dirty="0">
                        <a:effectLst/>
                        <a:latin typeface="Calibri"/>
                        <a:ea typeface="ＭＳ 明朝"/>
                        <a:cs typeface="Calibri"/>
                      </a:endParaRPr>
                    </a:p>
                  </a:txBody>
                  <a:tcPr marL="68580" marR="68580"/>
                </a:tc>
              </a:tr>
              <a:tr h="370840">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KAQ12</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Quantitatively evaluate air quality model processes, including analysis of PM10 and PM2.5 mass closure and diagnosis of the most important contributors to systematic model PM </a:t>
                      </a:r>
                      <a:r>
                        <a:rPr lang="en-US" sz="1400" b="1" i="0" dirty="0" err="1" smtClean="0">
                          <a:effectLst/>
                          <a:latin typeface="Calibri"/>
                          <a:ea typeface="ＭＳ 明朝"/>
                          <a:cs typeface="Calibri"/>
                        </a:rPr>
                        <a:t>underprediction</a:t>
                      </a:r>
                      <a:r>
                        <a:rPr lang="en-US" sz="1400" b="1" i="0" dirty="0" smtClean="0">
                          <a:effectLst/>
                          <a:latin typeface="Calibri"/>
                          <a:ea typeface="ＭＳ 明朝"/>
                          <a:cs typeface="Calibri"/>
                        </a:rPr>
                        <a:t>.</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MS2.2, NK3a, NK3b </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Systematic airborne and surface aerosol measurements in all synoptic regimes</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Air quality model forecasts and analyses</a:t>
                      </a:r>
                      <a:endParaRPr lang="en-US" sz="2000" b="1" i="0" dirty="0">
                        <a:effectLst/>
                        <a:latin typeface="Calibri"/>
                        <a:ea typeface="ＭＳ 明朝"/>
                        <a:cs typeface="Calibri"/>
                      </a:endParaRPr>
                    </a:p>
                  </a:txBody>
                  <a:tcPr marL="68580" marR="68580"/>
                </a:tc>
              </a:tr>
            </a:tbl>
          </a:graphicData>
        </a:graphic>
      </p:graphicFrame>
    </p:spTree>
    <p:extLst>
      <p:ext uri="{BB962C8B-B14F-4D97-AF65-F5344CB8AC3E}">
        <p14:creationId xmlns:p14="http://schemas.microsoft.com/office/powerpoint/2010/main" val="1675196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67" y="116632"/>
            <a:ext cx="8877371" cy="562074"/>
          </a:xfrm>
        </p:spPr>
        <p:txBody>
          <a:bodyPr>
            <a:noAutofit/>
          </a:bodyPr>
          <a:lstStyle/>
          <a:p>
            <a:pPr eaLnBrk="0" latinLnBrk="0" hangingPunct="0"/>
            <a:r>
              <a:rPr lang="en-US" altLang="ja-JP" dirty="0">
                <a:latin typeface="Calibri"/>
                <a:cs typeface="Calibri"/>
              </a:rPr>
              <a:t>I</a:t>
            </a:r>
            <a:r>
              <a:rPr lang="en-US" altLang="ja-JP" dirty="0" smtClean="0">
                <a:latin typeface="Calibri"/>
                <a:cs typeface="Calibri"/>
              </a:rPr>
              <a:t>ntegrated KORUS</a:t>
            </a:r>
            <a:r>
              <a:rPr lang="en-US" altLang="ja-JP" dirty="0">
                <a:latin typeface="Calibri"/>
                <a:cs typeface="Calibri"/>
              </a:rPr>
              <a:t>-AQ Science </a:t>
            </a:r>
            <a:r>
              <a:rPr lang="en-US" altLang="ja-JP" dirty="0" smtClean="0">
                <a:latin typeface="Calibri"/>
                <a:cs typeface="Calibri"/>
              </a:rPr>
              <a:t>Objectives (4 of 4)</a:t>
            </a:r>
            <a:br>
              <a:rPr lang="en-US" altLang="ja-JP" dirty="0" smtClean="0">
                <a:latin typeface="Calibri"/>
                <a:cs typeface="Calibri"/>
              </a:rPr>
            </a:br>
            <a:r>
              <a:rPr lang="en-US" altLang="ja-JP" sz="1400" dirty="0" smtClean="0">
                <a:latin typeface="Calibri"/>
                <a:cs typeface="Calibri"/>
              </a:rPr>
              <a:t>With relation to science questions/objectives of MAPS</a:t>
            </a:r>
            <a:r>
              <a:rPr lang="en-US" altLang="ja-JP" sz="1400" dirty="0">
                <a:latin typeface="Calibri"/>
                <a:cs typeface="Calibri"/>
              </a:rPr>
              <a:t>-Seoul (MS) and NASA KORUS-AQ (NK) white papers </a:t>
            </a:r>
            <a:endParaRPr kumimoji="1" lang="ja-JP" altLang="en-US" sz="2000" dirty="0">
              <a:latin typeface="Calibri"/>
              <a:cs typeface="Calibri"/>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99719976"/>
              </p:ext>
            </p:extLst>
          </p:nvPr>
        </p:nvGraphicFramePr>
        <p:xfrm>
          <a:off x="457200" y="836613"/>
          <a:ext cx="8229600" cy="5791199"/>
        </p:xfrm>
        <a:graphic>
          <a:graphicData uri="http://schemas.openxmlformats.org/drawingml/2006/table">
            <a:tbl>
              <a:tblPr firstRow="1" bandRow="1">
                <a:tableStyleId>{5C22544A-7EE6-4342-B048-85BDC9FD1C3A}</a:tableStyleId>
              </a:tblPr>
              <a:tblGrid>
                <a:gridCol w="788098"/>
                <a:gridCol w="3107080"/>
                <a:gridCol w="752110"/>
                <a:gridCol w="2552244"/>
                <a:gridCol w="1030068"/>
              </a:tblGrid>
              <a:tr h="370840">
                <a:tc>
                  <a:txBody>
                    <a:bodyPr/>
                    <a:lstStyle/>
                    <a:p>
                      <a:pPr marL="0" marR="0" eaLnBrk="0" latinLnBrk="0" hangingPunct="0">
                        <a:spcBef>
                          <a:spcPts val="0"/>
                        </a:spcBef>
                        <a:spcAft>
                          <a:spcPts val="0"/>
                        </a:spcAft>
                      </a:pPr>
                      <a:r>
                        <a:rPr lang="en-US" sz="1400" b="1" i="0" dirty="0">
                          <a:effectLst/>
                          <a:latin typeface="Calibri"/>
                          <a:ea typeface="ＭＳ 明朝"/>
                          <a:cs typeface="Calibri"/>
                        </a:rPr>
                        <a:t>Number</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Statement of Objective</a:t>
                      </a:r>
                      <a:endParaRPr lang="en-US" sz="2000" b="1" i="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White Papers Relation</a:t>
                      </a:r>
                      <a:endParaRPr lang="en-US" sz="2000" b="1" i="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Measurement Needs</a:t>
                      </a:r>
                      <a:endParaRPr lang="en-US" sz="2000" b="1" i="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Other Needs</a:t>
                      </a:r>
                      <a:endParaRPr lang="en-US" sz="2000" b="1" i="0">
                        <a:effectLst/>
                        <a:latin typeface="Calibri"/>
                        <a:ea typeface="ＭＳ 明朝"/>
                        <a:cs typeface="Calibri"/>
                      </a:endParaRPr>
                    </a:p>
                  </a:txBody>
                  <a:tcPr marL="68580" marR="68580"/>
                </a:tc>
              </a:tr>
              <a:tr h="370840">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KAQ13</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Assess the impact of the marine boundary layer on O3 and PM. </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MS2.4, NK1a, NK2a, NK3a</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Vertical profiles of measured air pollutants and meteorological parameters in and around Korea, particularly over ocean</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 </a:t>
                      </a:r>
                      <a:endParaRPr lang="en-US" sz="2000" b="1" i="0">
                        <a:effectLst/>
                        <a:latin typeface="Calibri"/>
                        <a:ea typeface="ＭＳ 明朝"/>
                        <a:cs typeface="Calibri"/>
                      </a:endParaRPr>
                    </a:p>
                  </a:txBody>
                  <a:tcPr marL="68580" marR="68580"/>
                </a:tc>
              </a:tr>
              <a:tr h="370840">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KAQ14</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Test GEMS retrieval algorithms under development, including impacts of vertical distribution of trace gases and aerosols on retrieval accuracy and quantification of the effect of clouds on the retrieval of trace gas concentrations </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MS3.2, NK1a</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Level-1b data of OMI (and/or TROPOMI and/or </a:t>
                      </a:r>
                      <a:r>
                        <a:rPr lang="en-US" sz="1400" b="1" i="0" dirty="0" err="1" smtClean="0">
                          <a:effectLst/>
                          <a:latin typeface="Calibri"/>
                          <a:ea typeface="ＭＳ 明朝"/>
                          <a:cs typeface="Calibri"/>
                        </a:rPr>
                        <a:t>GeoTASO</a:t>
                      </a:r>
                      <a:r>
                        <a:rPr lang="en-US" sz="1400" b="1" i="0" dirty="0" smtClean="0">
                          <a:effectLst/>
                          <a:latin typeface="Calibri"/>
                          <a:ea typeface="ＭＳ 明朝"/>
                          <a:cs typeface="Calibri"/>
                        </a:rPr>
                        <a:t>), vertical distribution of trace gases and aerosols, cloud identification</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err="1" smtClean="0">
                          <a:effectLst/>
                          <a:latin typeface="Calibri"/>
                          <a:ea typeface="ＭＳ 明朝"/>
                          <a:cs typeface="Calibri"/>
                        </a:rPr>
                        <a:t>Radiative</a:t>
                      </a:r>
                      <a:r>
                        <a:rPr lang="en-US" sz="1400" b="1" i="0" dirty="0" smtClean="0">
                          <a:effectLst/>
                          <a:latin typeface="Calibri"/>
                          <a:ea typeface="ＭＳ 明朝"/>
                          <a:cs typeface="Calibri"/>
                        </a:rPr>
                        <a:t> transfer and retrieval calculations</a:t>
                      </a:r>
                      <a:endParaRPr lang="en-US" sz="1400" b="1" i="0" dirty="0">
                        <a:effectLst/>
                        <a:latin typeface="Calibri"/>
                        <a:ea typeface="ＭＳ 明朝"/>
                        <a:cs typeface="Calibri"/>
                      </a:endParaRPr>
                    </a:p>
                  </a:txBody>
                  <a:tcPr marL="68580" marR="68580"/>
                </a:tc>
              </a:tr>
              <a:tr h="370840">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KAQ15</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Validate the trace gas products of OMI and OMPS (and/or TROPOMI) and understand the effect of aerosol properties on the retrieval accuracy of NO2 </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MS3.3, NK1c</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Column and vertical profile trace gas and aerosol observations from ground-based and airborne platforms at times and locations of satellite observations, cloud identification</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err="1" smtClean="0">
                          <a:effectLst/>
                          <a:latin typeface="Calibri"/>
                          <a:ea typeface="ＭＳ 明朝"/>
                          <a:cs typeface="Calibri"/>
                        </a:rPr>
                        <a:t>Radiative</a:t>
                      </a:r>
                      <a:r>
                        <a:rPr lang="en-US" sz="1400" b="1" i="0" dirty="0" smtClean="0">
                          <a:effectLst/>
                          <a:latin typeface="Calibri"/>
                          <a:ea typeface="ＭＳ 明朝"/>
                          <a:cs typeface="Calibri"/>
                        </a:rPr>
                        <a:t> transfer and retrieval calculations</a:t>
                      </a:r>
                      <a:endParaRPr lang="en-US" sz="2000" b="1" i="0" dirty="0">
                        <a:effectLst/>
                        <a:latin typeface="Calibri"/>
                        <a:ea typeface="ＭＳ 明朝"/>
                        <a:cs typeface="Calibri"/>
                      </a:endParaRPr>
                    </a:p>
                  </a:txBody>
                  <a:tcPr marL="68580" marR="68580"/>
                </a:tc>
              </a:tr>
              <a:tr h="370840">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KAQ16</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Validate the aerosol products of GOCI, MODIS, OMI and other relevant satellites and understand how the land/water boundary influences aerosol retrievals</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MS3.3, NK1d</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Column and vertical profile aerosol observations from ground-based and airborne platforms at times and locations of satellite observations, cloud identification</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err="1" smtClean="0">
                          <a:effectLst/>
                          <a:latin typeface="Calibri"/>
                          <a:ea typeface="ＭＳ 明朝"/>
                          <a:cs typeface="Calibri"/>
                        </a:rPr>
                        <a:t>Radiative</a:t>
                      </a:r>
                      <a:r>
                        <a:rPr lang="en-US" sz="1400" b="1" i="0" dirty="0" smtClean="0">
                          <a:effectLst/>
                          <a:latin typeface="Calibri"/>
                          <a:ea typeface="ＭＳ 明朝"/>
                          <a:cs typeface="Calibri"/>
                        </a:rPr>
                        <a:t> transfer and retrieval calculations</a:t>
                      </a:r>
                      <a:endParaRPr lang="en-US" sz="2000" b="1" i="0" dirty="0">
                        <a:effectLst/>
                        <a:latin typeface="Calibri"/>
                        <a:ea typeface="ＭＳ 明朝"/>
                        <a:cs typeface="Calibri"/>
                      </a:endParaRPr>
                    </a:p>
                  </a:txBody>
                  <a:tcPr marL="68580" marR="68580"/>
                </a:tc>
              </a:tr>
            </a:tbl>
          </a:graphicData>
        </a:graphic>
      </p:graphicFrame>
    </p:spTree>
    <p:extLst>
      <p:ext uri="{BB962C8B-B14F-4D97-AF65-F5344CB8AC3E}">
        <p14:creationId xmlns:p14="http://schemas.microsoft.com/office/powerpoint/2010/main" val="39196378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Backup</a:t>
            </a:r>
            <a:endParaRPr kumimoji="1" lang="ja-JP" altLang="en-US" dirty="0"/>
          </a:p>
        </p:txBody>
      </p:sp>
      <p:sp>
        <p:nvSpPr>
          <p:cNvPr id="3" name="Content Placeholder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2128366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228600" y="76200"/>
            <a:ext cx="8604250" cy="638175"/>
          </a:xfrm>
        </p:spPr>
        <p:txBody>
          <a:bodyPr/>
          <a:lstStyle/>
          <a:p>
            <a:pPr>
              <a:lnSpc>
                <a:spcPct val="100000"/>
              </a:lnSpc>
            </a:pPr>
            <a:r>
              <a:rPr lang="en-US" altLang="ja-JP" sz="2400">
                <a:latin typeface="Arial" charset="0"/>
                <a:ea typeface="ヒラギノ角ゴ Pro W3" charset="0"/>
                <a:cs typeface="ヒラギノ角ゴ Pro W3" charset="0"/>
              </a:rPr>
              <a:t>Funded tropospheric chemistry mission parameters</a:t>
            </a:r>
            <a:br>
              <a:rPr lang="en-US" altLang="ja-JP" sz="2400">
                <a:latin typeface="Arial" charset="0"/>
                <a:ea typeface="ヒラギノ角ゴ Pro W3" charset="0"/>
                <a:cs typeface="ヒラギノ角ゴ Pro W3" charset="0"/>
              </a:rPr>
            </a:br>
            <a:r>
              <a:rPr lang="en-US" altLang="ja-JP" sz="2400">
                <a:latin typeface="Arial" charset="0"/>
                <a:ea typeface="ヒラギノ角ゴ Pro W3" charset="0"/>
                <a:cs typeface="ヒラギノ角ゴ Pro W3" charset="0"/>
              </a:rPr>
              <a:t>(as of 4/2015)</a:t>
            </a:r>
          </a:p>
        </p:txBody>
      </p:sp>
      <p:graphicFrame>
        <p:nvGraphicFramePr>
          <p:cNvPr id="4" name="Content Placeholder 3"/>
          <p:cNvGraphicFramePr>
            <a:graphicFrameLocks noGrp="1"/>
          </p:cNvGraphicFramePr>
          <p:nvPr>
            <p:ph idx="1"/>
          </p:nvPr>
        </p:nvGraphicFramePr>
        <p:xfrm>
          <a:off x="76200" y="838200"/>
          <a:ext cx="8991601" cy="5893152"/>
        </p:xfrm>
        <a:graphic>
          <a:graphicData uri="http://schemas.openxmlformats.org/drawingml/2006/table">
            <a:tbl>
              <a:tblPr firstRow="1" firstCol="1" bandRow="1">
                <a:tableStyleId>{93296810-A885-4BE3-A3E7-6D5BEEA58F35}</a:tableStyleId>
              </a:tblPr>
              <a:tblGrid>
                <a:gridCol w="990601"/>
                <a:gridCol w="2000250"/>
                <a:gridCol w="2000250"/>
                <a:gridCol w="2000250"/>
                <a:gridCol w="2000250"/>
              </a:tblGrid>
              <a:tr h="51810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ヒラギノ角ゴ Pro W3" charset="0"/>
                        <a:cs typeface="ヒラギノ角ゴ Pro W3" charset="0"/>
                      </a:endParaRPr>
                    </a:p>
                  </a:txBody>
                  <a:tcPr marT="45710" marB="45716" horzOverflow="overflow">
                    <a:solidFill>
                      <a:srgbClr val="1E464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Europe Sentinel 4</a:t>
                      </a:r>
                      <a:endParaRPr kumimoji="0" lang="en-US" sz="1400" b="1" i="0" u="none" strike="noStrike" cap="none" normalizeH="0" baseline="0" dirty="0">
                        <a:ln>
                          <a:noFill/>
                        </a:ln>
                        <a:solidFill>
                          <a:schemeClr val="tx1"/>
                        </a:solidFill>
                        <a:effectLst/>
                        <a:latin typeface="Arial" charset="0"/>
                        <a:ea typeface="ヒラギノ角ゴ Pro W3" charset="0"/>
                        <a:cs typeface="ヒラギノ角ゴ Pro W3" charset="0"/>
                      </a:endParaRPr>
                    </a:p>
                  </a:txBody>
                  <a:tcPr marT="45710" marB="45716" horzOverflow="overflow">
                    <a:solidFill>
                      <a:srgbClr val="1E464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USA TEMPO</a:t>
                      </a:r>
                      <a:endParaRPr kumimoji="0" lang="en-US" sz="1400" b="1" i="0" u="none" strike="noStrike" cap="none" normalizeH="0" baseline="0" dirty="0">
                        <a:ln>
                          <a:noFill/>
                        </a:ln>
                        <a:solidFill>
                          <a:schemeClr val="tx1"/>
                        </a:solidFill>
                        <a:effectLst/>
                        <a:latin typeface="Arial" charset="0"/>
                        <a:ea typeface="ヒラギノ角ゴ Pro W3" charset="0"/>
                        <a:cs typeface="ヒラギノ角ゴ Pro W3" charset="0"/>
                      </a:endParaRPr>
                    </a:p>
                  </a:txBody>
                  <a:tcPr marT="45710" marB="45716" horzOverflow="overflow">
                    <a:solidFill>
                      <a:srgbClr val="1E464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Korea GEMS</a:t>
                      </a:r>
                      <a:endParaRPr kumimoji="0" lang="en-US" sz="1400" b="1" i="0" u="none" strike="noStrike" cap="none" normalizeH="0" baseline="0" dirty="0">
                        <a:ln>
                          <a:noFill/>
                        </a:ln>
                        <a:solidFill>
                          <a:schemeClr val="tx1"/>
                        </a:solidFill>
                        <a:effectLst/>
                        <a:latin typeface="Arial" charset="0"/>
                        <a:ea typeface="ヒラギノ角ゴ Pro W3" charset="0"/>
                        <a:cs typeface="ヒラギノ角ゴ Pro W3" charset="0"/>
                      </a:endParaRPr>
                    </a:p>
                  </a:txBody>
                  <a:tcPr marT="45710" marB="45716" horzOverflow="overflow">
                    <a:solidFill>
                      <a:srgbClr val="1E464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Europe Sentinel 5 Precursor TROPOMI</a:t>
                      </a:r>
                      <a:endParaRPr kumimoji="0" lang="en-US" sz="1400" b="1" i="0" u="none" strike="noStrike" cap="none" normalizeH="0" baseline="0" dirty="0">
                        <a:ln>
                          <a:noFill/>
                        </a:ln>
                        <a:solidFill>
                          <a:schemeClr val="tx1"/>
                        </a:solidFill>
                        <a:effectLst/>
                        <a:latin typeface="Arial" charset="0"/>
                        <a:ea typeface="ヒラギノ角ゴ Pro W3" charset="0"/>
                        <a:cs typeface="ヒラギノ角ゴ Pro W3" charset="0"/>
                      </a:endParaRPr>
                    </a:p>
                  </a:txBody>
                  <a:tcPr marT="45710" marB="45716" horzOverflow="overflow">
                    <a:solidFill>
                      <a:srgbClr val="1E4649"/>
                    </a:solidFill>
                  </a:tcPr>
                </a:tc>
              </a:tr>
              <a:tr h="2742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Orbit</a:t>
                      </a:r>
                      <a:endParaRPr kumimoji="0" lang="en-US" sz="1200" b="1"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10" marB="45716" horzOverflow="overflow">
                    <a:solidFill>
                      <a:schemeClr val="accent1">
                        <a:lumMod val="2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Geostationary</a:t>
                      </a:r>
                      <a:endParaRPr kumimoji="0" lang="en-US" sz="1200" b="1"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Geostationary</a:t>
                      </a:r>
                      <a:endParaRPr kumimoji="0" lang="en-US" sz="1200" b="1"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Geostationary</a:t>
                      </a:r>
                      <a:endParaRPr kumimoji="0" lang="en-US" sz="1200" b="1"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solidFill>
                            <a:schemeClr val="accent1">
                              <a:lumMod val="50000"/>
                            </a:schemeClr>
                          </a:solidFill>
                          <a:effectLst/>
                        </a:rPr>
                        <a:t>Low-Earth</a:t>
                      </a:r>
                      <a:endParaRPr kumimoji="0" lang="en-US" sz="1200" b="1" i="0" u="none" strike="noStrike" cap="none" normalizeH="0" baseline="0" dirty="0">
                        <a:ln>
                          <a:noFill/>
                        </a:ln>
                        <a:solidFill>
                          <a:schemeClr val="accent1">
                            <a:lumMod val="50000"/>
                          </a:schemeClr>
                        </a:solidFill>
                        <a:effectLst/>
                        <a:latin typeface="Arial" charset="0"/>
                        <a:ea typeface="ヒラギノ角ゴ Pro W3" charset="0"/>
                        <a:cs typeface="ヒラギノ角ゴ Pro W3" charset="0"/>
                      </a:endParaRPr>
                    </a:p>
                  </a:txBody>
                  <a:tcPr marT="45710" marB="45716" horzOverflow="overflow"/>
                </a:tc>
              </a:tr>
              <a:tr h="2742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Domain</a:t>
                      </a:r>
                      <a:endParaRPr kumimoji="0" lang="en-US" sz="1200" b="1"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10" marB="45716" horzOverflow="overflow">
                    <a:solidFill>
                      <a:schemeClr val="accent1">
                        <a:lumMod val="2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Europe and surrounding</a:t>
                      </a:r>
                      <a:endParaRPr kumimoji="0" lang="en-US" sz="1200" b="1"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North America</a:t>
                      </a:r>
                      <a:endParaRPr kumimoji="0" lang="en-US" sz="1200" b="1"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Asia-Pacific</a:t>
                      </a:r>
                      <a:endParaRPr kumimoji="0" lang="en-US" sz="1200" b="1"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solidFill>
                            <a:schemeClr val="accent1">
                              <a:lumMod val="50000"/>
                            </a:schemeClr>
                          </a:solidFill>
                          <a:effectLst/>
                        </a:rPr>
                        <a:t>Global</a:t>
                      </a:r>
                      <a:endParaRPr kumimoji="0" lang="en-US" sz="1200" b="1" i="0" u="none" strike="noStrike" cap="none" normalizeH="0" baseline="0" dirty="0">
                        <a:ln>
                          <a:noFill/>
                        </a:ln>
                        <a:solidFill>
                          <a:schemeClr val="accent1">
                            <a:lumMod val="50000"/>
                          </a:schemeClr>
                        </a:solidFill>
                        <a:effectLst/>
                        <a:latin typeface="Arial" charset="0"/>
                        <a:ea typeface="ヒラギノ角ゴ Pro W3" charset="0"/>
                        <a:cs typeface="ヒラギノ角ゴ Pro W3" charset="0"/>
                      </a:endParaRPr>
                    </a:p>
                  </a:txBody>
                  <a:tcPr marT="45710" marB="45716" horzOverflow="overflow"/>
                </a:tc>
              </a:tr>
              <a:tr h="2742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Revisit</a:t>
                      </a:r>
                      <a:endParaRPr kumimoji="0" lang="en-US" sz="1200" b="1"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10" marB="45716" horzOverflow="overflow">
                    <a:solidFill>
                      <a:schemeClr val="accent1">
                        <a:lumMod val="2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1 hour</a:t>
                      </a:r>
                      <a:endParaRPr kumimoji="0" lang="en-US" sz="1200" b="1"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1 hour</a:t>
                      </a:r>
                      <a:endParaRPr kumimoji="0" lang="en-US" sz="1200" b="1"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1 hour</a:t>
                      </a:r>
                      <a:endParaRPr kumimoji="0" lang="en-US" sz="1200" b="1"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solidFill>
                            <a:schemeClr val="accent1">
                              <a:lumMod val="50000"/>
                            </a:schemeClr>
                          </a:solidFill>
                          <a:effectLst/>
                        </a:rPr>
                        <a:t>1 day</a:t>
                      </a:r>
                      <a:endParaRPr kumimoji="0" lang="en-US" sz="1200" b="1" i="0" u="none" strike="noStrike" cap="none" normalizeH="0" baseline="0" dirty="0">
                        <a:ln>
                          <a:noFill/>
                        </a:ln>
                        <a:solidFill>
                          <a:schemeClr val="accent1">
                            <a:lumMod val="50000"/>
                          </a:schemeClr>
                        </a:solidFill>
                        <a:effectLst/>
                        <a:latin typeface="Arial" charset="0"/>
                        <a:ea typeface="ヒラギノ角ゴ Pro W3" charset="0"/>
                        <a:cs typeface="ヒラギノ角ゴ Pro W3" charset="0"/>
                      </a:endParaRPr>
                    </a:p>
                  </a:txBody>
                  <a:tcPr marT="45710" marB="45716" horzOverflow="overflow"/>
                </a:tc>
              </a:tr>
              <a:tr h="2742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Status</a:t>
                      </a:r>
                      <a:endParaRPr kumimoji="0" lang="en-US" sz="1200" b="1"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10" marB="45716" horzOverflow="overflow">
                    <a:solidFill>
                      <a:schemeClr val="accent1">
                        <a:lumMod val="2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Detailed Design, Phase C</a:t>
                      </a:r>
                      <a:endParaRPr kumimoji="0" lang="en-US" sz="1200" b="0" i="0" u="none" strike="noStrike" cap="none" normalizeH="0" baseline="0" dirty="0" smtClean="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Instrument CDR July 2015</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Instrument CDR complete</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solidFill>
                            <a:schemeClr val="accent1">
                              <a:lumMod val="50000"/>
                            </a:schemeClr>
                          </a:solidFill>
                          <a:effectLst/>
                        </a:rPr>
                        <a:t>Instrument delivery 2015</a:t>
                      </a:r>
                      <a:endParaRPr kumimoji="0" lang="en-US" sz="1200" b="0" i="0" u="none" strike="noStrike" cap="none" normalizeH="0" baseline="0" dirty="0">
                        <a:ln>
                          <a:noFill/>
                        </a:ln>
                        <a:solidFill>
                          <a:schemeClr val="accent1">
                            <a:lumMod val="50000"/>
                          </a:schemeClr>
                        </a:solidFill>
                        <a:effectLst/>
                        <a:latin typeface="Arial" charset="0"/>
                        <a:ea typeface="ヒラギノ角ゴ Pro W3" charset="0"/>
                        <a:cs typeface="ヒラギノ角ゴ Pro W3" charset="0"/>
                      </a:endParaRPr>
                    </a:p>
                  </a:txBody>
                  <a:tcPr marT="45710" marB="45716" horzOverflow="overflow"/>
                </a:tc>
              </a:tr>
              <a:tr h="45714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Launch</a:t>
                      </a:r>
                      <a:endParaRPr kumimoji="0" lang="en-US" sz="1200" b="1"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10" marB="45716" horzOverflow="overflow">
                    <a:solidFill>
                      <a:schemeClr val="accent1">
                        <a:lumMod val="2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2021 (Flight Acceptance Review first instrument)</a:t>
                      </a:r>
                      <a:endParaRPr kumimoji="0" lang="en-US" sz="1200" b="0" i="0" u="none" strike="noStrike" cap="none" normalizeH="0" baseline="0" dirty="0" smtClean="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No earlier than 11/2018</a:t>
                      </a:r>
                      <a:br>
                        <a:rPr kumimoji="0" lang="en-US" sz="1200" u="none" strike="noStrike" cap="none" normalizeH="0" baseline="0" dirty="0" smtClean="0">
                          <a:ln>
                            <a:noFill/>
                          </a:ln>
                          <a:effectLst/>
                        </a:rPr>
                      </a:br>
                      <a:r>
                        <a:rPr kumimoji="0" lang="en-US" sz="1200" u="none" strike="noStrike" cap="none" normalizeH="0" baseline="0" dirty="0" smtClean="0">
                          <a:ln>
                            <a:noFill/>
                          </a:ln>
                          <a:effectLst/>
                        </a:rPr>
                        <a:t>No later than 11/2021</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2019</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solidFill>
                            <a:schemeClr val="accent1">
                              <a:lumMod val="50000"/>
                            </a:schemeClr>
                          </a:solidFill>
                          <a:effectLst/>
                        </a:rPr>
                        <a:t>Early 2016</a:t>
                      </a:r>
                      <a:endParaRPr kumimoji="0" lang="en-US" sz="1200" b="0" i="0" u="none" strike="noStrike" cap="none" normalizeH="0" baseline="0" dirty="0">
                        <a:ln>
                          <a:noFill/>
                        </a:ln>
                        <a:solidFill>
                          <a:schemeClr val="accent1">
                            <a:lumMod val="50000"/>
                          </a:schemeClr>
                        </a:solidFill>
                        <a:effectLst/>
                        <a:latin typeface="Arial" charset="0"/>
                        <a:ea typeface="ヒラギノ角ゴ Pro W3" charset="0"/>
                        <a:cs typeface="ヒラギノ角ゴ Pro W3" charset="0"/>
                      </a:endParaRPr>
                    </a:p>
                  </a:txBody>
                  <a:tcPr marT="45710" marB="45716" horzOverflow="overflow"/>
                </a:tc>
              </a:tr>
              <a:tr h="64001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Payload</a:t>
                      </a:r>
                      <a:endParaRPr kumimoji="0" lang="en-US" sz="1200" b="1"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10" marB="45716" horzOverflow="overflow">
                    <a:solidFill>
                      <a:schemeClr val="accent1">
                        <a:lumMod val="2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UV-Vis-NIR</a:t>
                      </a:r>
                      <a:br>
                        <a:rPr kumimoji="0" lang="en-US" sz="1200" u="none" strike="noStrike" cap="none" normalizeH="0" baseline="0" dirty="0">
                          <a:ln>
                            <a:noFill/>
                          </a:ln>
                          <a:effectLst/>
                        </a:rPr>
                      </a:br>
                      <a:r>
                        <a:rPr kumimoji="0" lang="en-US" sz="1200" u="none" strike="noStrike" cap="none" normalizeH="0" baseline="0" dirty="0">
                          <a:ln>
                            <a:noFill/>
                          </a:ln>
                          <a:effectLst/>
                        </a:rPr>
                        <a:t>305-500, 750-775 nm</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UV-Vis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290</a:t>
                      </a:r>
                      <a:r>
                        <a:rPr kumimoji="0" lang="en-US" sz="1200" u="none" strike="noStrike" cap="none" normalizeH="0" baseline="0" dirty="0" smtClean="0">
                          <a:ln>
                            <a:noFill/>
                          </a:ln>
                          <a:effectLst/>
                        </a:rPr>
                        <a:t>-490, 540-740 nm</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UV-Vis 300-500 </a:t>
                      </a:r>
                      <a:r>
                        <a:rPr kumimoji="0" lang="en-US" sz="1200" u="none" strike="noStrike" cap="none" normalizeH="0" baseline="0" dirty="0" smtClean="0">
                          <a:ln>
                            <a:noFill/>
                          </a:ln>
                          <a:effectLst/>
                        </a:rPr>
                        <a:t>nm</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solidFill>
                            <a:schemeClr val="accent1">
                              <a:lumMod val="50000"/>
                            </a:schemeClr>
                          </a:solidFill>
                          <a:effectLst/>
                        </a:rPr>
                        <a:t>UV-Vis-NIR-SWIR</a:t>
                      </a:r>
                      <a:br>
                        <a:rPr kumimoji="0" lang="en-US" sz="1200" u="none" strike="noStrike" cap="none" normalizeH="0" baseline="0" dirty="0">
                          <a:ln>
                            <a:noFill/>
                          </a:ln>
                          <a:solidFill>
                            <a:schemeClr val="accent1">
                              <a:lumMod val="50000"/>
                            </a:schemeClr>
                          </a:solidFill>
                          <a:effectLst/>
                        </a:rPr>
                      </a:br>
                      <a:r>
                        <a:rPr kumimoji="0" lang="en-US" sz="1200" u="none" strike="noStrike" cap="none" normalizeH="0" baseline="0" dirty="0">
                          <a:ln>
                            <a:noFill/>
                          </a:ln>
                          <a:solidFill>
                            <a:schemeClr val="accent1">
                              <a:lumMod val="50000"/>
                            </a:schemeClr>
                          </a:solidFill>
                          <a:effectLst/>
                        </a:rPr>
                        <a:t>270-500, 675-775, 2305-2385 nm</a:t>
                      </a:r>
                      <a:endParaRPr kumimoji="0" lang="en-US" sz="1200" b="0" i="0" u="none" strike="noStrike" cap="none" normalizeH="0" baseline="0" dirty="0">
                        <a:ln>
                          <a:noFill/>
                        </a:ln>
                        <a:solidFill>
                          <a:schemeClr val="accent1">
                            <a:lumMod val="50000"/>
                          </a:schemeClr>
                        </a:solidFill>
                        <a:effectLst/>
                        <a:latin typeface="Arial" charset="0"/>
                        <a:ea typeface="ヒラギノ角ゴ Pro W3" charset="0"/>
                        <a:cs typeface="ヒラギノ角ゴ Pro W3" charset="0"/>
                      </a:endParaRPr>
                    </a:p>
                  </a:txBody>
                  <a:tcPr marT="45710" marB="45716" horzOverflow="overflow"/>
                </a:tc>
              </a:tr>
              <a:tr h="64001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Products</a:t>
                      </a:r>
                      <a:endParaRPr kumimoji="0" lang="en-US" sz="1200" b="1"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10" marB="45716" horzOverflow="overflow">
                    <a:solidFill>
                      <a:schemeClr val="accent1">
                        <a:lumMod val="2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O</a:t>
                      </a:r>
                      <a:r>
                        <a:rPr kumimoji="0" lang="en-US" sz="1200" u="none" strike="noStrike" cap="none" normalizeH="0" baseline="-25000" dirty="0">
                          <a:ln>
                            <a:noFill/>
                          </a:ln>
                          <a:effectLst/>
                        </a:rPr>
                        <a:t>3</a:t>
                      </a:r>
                      <a:r>
                        <a:rPr kumimoji="0" lang="en-US" sz="1200" u="none" strike="noStrike" cap="none" normalizeH="0" baseline="0" dirty="0">
                          <a:ln>
                            <a:noFill/>
                          </a:ln>
                          <a:effectLst/>
                        </a:rPr>
                        <a:t>, </a:t>
                      </a:r>
                      <a:r>
                        <a:rPr kumimoji="0" lang="en-US" altLang="ja-JP" sz="1200" u="none" strike="noStrike" cap="none" normalizeH="0" baseline="0" dirty="0" smtClean="0">
                          <a:ln>
                            <a:noFill/>
                          </a:ln>
                          <a:effectLst/>
                        </a:rPr>
                        <a:t>trop. O</a:t>
                      </a:r>
                      <a:r>
                        <a:rPr kumimoji="0" lang="en-US" altLang="ja-JP" sz="1200" u="none" strike="noStrike" cap="none" normalizeH="0" baseline="-25000" dirty="0" smtClean="0">
                          <a:ln>
                            <a:noFill/>
                          </a:ln>
                          <a:effectLst/>
                        </a:rPr>
                        <a:t>3</a:t>
                      </a:r>
                      <a:r>
                        <a:rPr kumimoji="0" lang="en-US" altLang="ja-JP" sz="1200" u="none" strike="noStrike" cap="none" normalizeH="0" baseline="0" dirty="0" smtClean="0">
                          <a:ln>
                            <a:noFill/>
                          </a:ln>
                          <a:effectLst/>
                        </a:rPr>
                        <a:t>, </a:t>
                      </a:r>
                      <a:r>
                        <a:rPr kumimoji="0" lang="en-US" sz="1200" u="none" strike="noStrike" cap="none" normalizeH="0" baseline="0" dirty="0" smtClean="0">
                          <a:ln>
                            <a:noFill/>
                          </a:ln>
                          <a:effectLst/>
                        </a:rPr>
                        <a:t>NO</a:t>
                      </a:r>
                      <a:r>
                        <a:rPr kumimoji="0" lang="en-US" sz="1200" u="none" strike="noStrike" cap="none" normalizeH="0" baseline="-25000" dirty="0" smtClean="0">
                          <a:ln>
                            <a:noFill/>
                          </a:ln>
                          <a:effectLst/>
                        </a:rPr>
                        <a:t>2</a:t>
                      </a:r>
                      <a:r>
                        <a:rPr kumimoji="0" lang="en-US" sz="1200" u="none" strike="noStrike" cap="none" normalizeH="0" baseline="0" dirty="0">
                          <a:ln>
                            <a:noFill/>
                          </a:ln>
                          <a:effectLst/>
                        </a:rPr>
                        <a:t>, SO</a:t>
                      </a:r>
                      <a:r>
                        <a:rPr kumimoji="0" lang="en-US" sz="1200" u="none" strike="noStrike" cap="none" normalizeH="0" baseline="-25000" dirty="0">
                          <a:ln>
                            <a:noFill/>
                          </a:ln>
                          <a:effectLst/>
                        </a:rPr>
                        <a:t>2</a:t>
                      </a:r>
                      <a:r>
                        <a:rPr kumimoji="0" lang="en-US" sz="1200" u="none" strike="noStrike" cap="none" normalizeH="0" baseline="0" dirty="0">
                          <a:ln>
                            <a:noFill/>
                          </a:ln>
                          <a:effectLst/>
                        </a:rPr>
                        <a:t>, HCHO, AAI, AOD, height-resolved aerosol</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ja-JP" sz="1200" u="none" strike="noStrike" cap="none" normalizeH="0" baseline="0" dirty="0" smtClean="0">
                          <a:ln>
                            <a:noFill/>
                          </a:ln>
                          <a:effectLst/>
                        </a:rPr>
                        <a:t>O</a:t>
                      </a:r>
                      <a:r>
                        <a:rPr kumimoji="0" lang="en-US" altLang="ja-JP" sz="1200" u="none" strike="noStrike" cap="none" normalizeH="0" baseline="-25000" dirty="0" smtClean="0">
                          <a:ln>
                            <a:noFill/>
                          </a:ln>
                          <a:effectLst/>
                        </a:rPr>
                        <a:t>3</a:t>
                      </a:r>
                      <a:r>
                        <a:rPr kumimoji="0" lang="en-US" altLang="ja-JP" sz="1200" u="none" strike="noStrike" cap="none" normalizeH="0" baseline="0" dirty="0" smtClean="0">
                          <a:ln>
                            <a:noFill/>
                          </a:ln>
                          <a:effectLst/>
                        </a:rPr>
                        <a:t>, trop. </a:t>
                      </a:r>
                      <a:r>
                        <a:rPr kumimoji="0" lang="en-US" sz="1200" u="none" strike="noStrike" cap="none" normalizeH="0" baseline="0" dirty="0" smtClean="0">
                          <a:ln>
                            <a:noFill/>
                          </a:ln>
                          <a:effectLst/>
                        </a:rPr>
                        <a:t>O</a:t>
                      </a:r>
                      <a:r>
                        <a:rPr kumimoji="0" lang="en-US" sz="1200" u="none" strike="noStrike" cap="none" normalizeH="0" baseline="-25000" dirty="0" smtClean="0">
                          <a:ln>
                            <a:noFill/>
                          </a:ln>
                          <a:effectLst/>
                        </a:rPr>
                        <a:t>3</a:t>
                      </a:r>
                      <a:r>
                        <a:rPr kumimoji="0" lang="en-US" altLang="ja-JP" sz="1200" u="none" strike="noStrike" cap="none" normalizeH="0" baseline="0" dirty="0" smtClean="0">
                          <a:ln>
                            <a:noFill/>
                          </a:ln>
                          <a:effectLst/>
                        </a:rPr>
                        <a:t>, 0-</a:t>
                      </a:r>
                      <a:r>
                        <a:rPr kumimoji="0" lang="en-US" sz="1200" u="none" strike="noStrike" cap="none" normalizeH="0" baseline="0" dirty="0" smtClean="0">
                          <a:ln>
                            <a:noFill/>
                          </a:ln>
                          <a:effectLst/>
                        </a:rPr>
                        <a:t>2km </a:t>
                      </a:r>
                      <a:r>
                        <a:rPr kumimoji="0" lang="en-US" altLang="ja-JP" sz="1200" u="none" strike="noStrike" cap="none" normalizeH="0" baseline="0" dirty="0" smtClean="0">
                          <a:ln>
                            <a:noFill/>
                          </a:ln>
                          <a:effectLst/>
                        </a:rPr>
                        <a:t>O</a:t>
                      </a:r>
                      <a:r>
                        <a:rPr kumimoji="0" lang="en-US" altLang="ja-JP" sz="1200" u="none" strike="noStrike" cap="none" normalizeH="0" baseline="-25000" dirty="0" smtClean="0">
                          <a:ln>
                            <a:noFill/>
                          </a:ln>
                          <a:effectLst/>
                        </a:rPr>
                        <a:t>3</a:t>
                      </a:r>
                      <a:r>
                        <a:rPr kumimoji="0" lang="en-US" sz="1200" u="none" strike="noStrike" cap="none" normalizeH="0" baseline="0" dirty="0" smtClean="0">
                          <a:ln>
                            <a:noFill/>
                          </a:ln>
                          <a:effectLst/>
                        </a:rPr>
                        <a:t>, </a:t>
                      </a:r>
                      <a:r>
                        <a:rPr kumimoji="0" lang="en-US" sz="1200" u="none" strike="noStrike" cap="none" normalizeH="0" baseline="0" dirty="0">
                          <a:ln>
                            <a:noFill/>
                          </a:ln>
                          <a:effectLst/>
                        </a:rPr>
                        <a:t>NO</a:t>
                      </a:r>
                      <a:r>
                        <a:rPr kumimoji="0" lang="en-US" sz="1200" u="none" strike="noStrike" cap="none" normalizeH="0" baseline="-25000" dirty="0">
                          <a:ln>
                            <a:noFill/>
                          </a:ln>
                          <a:effectLst/>
                        </a:rPr>
                        <a:t>2</a:t>
                      </a:r>
                      <a:r>
                        <a:rPr kumimoji="0" lang="en-US" sz="1200" u="none" strike="noStrike" cap="none" normalizeH="0" baseline="0" dirty="0">
                          <a:ln>
                            <a:noFill/>
                          </a:ln>
                          <a:effectLst/>
                        </a:rPr>
                        <a:t>, </a:t>
                      </a:r>
                      <a:r>
                        <a:rPr kumimoji="0" lang="en-US" altLang="ja-JP" sz="1200" u="none" strike="noStrike" cap="none" normalizeH="0" baseline="0" dirty="0" smtClean="0">
                          <a:ln>
                            <a:noFill/>
                          </a:ln>
                          <a:effectLst/>
                        </a:rPr>
                        <a:t>HCHO, </a:t>
                      </a:r>
                      <a:r>
                        <a:rPr kumimoji="0" lang="en-US" sz="1200" u="none" strike="noStrike" cap="none" normalizeH="0" baseline="0" dirty="0" smtClean="0">
                          <a:ln>
                            <a:noFill/>
                          </a:ln>
                          <a:effectLst/>
                        </a:rPr>
                        <a:t>SO</a:t>
                      </a:r>
                      <a:r>
                        <a:rPr kumimoji="0" lang="en-US" sz="1200" u="none" strike="noStrike" cap="none" normalizeH="0" baseline="-25000" dirty="0" smtClean="0">
                          <a:ln>
                            <a:noFill/>
                          </a:ln>
                          <a:effectLst/>
                        </a:rPr>
                        <a:t>2</a:t>
                      </a:r>
                      <a:r>
                        <a:rPr kumimoji="0" lang="en-US" sz="1200" u="none" strike="noStrike" cap="none" normalizeH="0" baseline="0" dirty="0">
                          <a:ln>
                            <a:noFill/>
                          </a:ln>
                          <a:effectLst/>
                        </a:rPr>
                        <a:t>, </a:t>
                      </a:r>
                      <a:r>
                        <a:rPr kumimoji="0" lang="en-US" sz="1200" u="none" strike="noStrike" cap="none" normalizeH="0" baseline="0" dirty="0" smtClean="0">
                          <a:ln>
                            <a:noFill/>
                          </a:ln>
                          <a:effectLst/>
                        </a:rPr>
                        <a:t>CHOCHO</a:t>
                      </a:r>
                      <a:r>
                        <a:rPr kumimoji="0" lang="en-US" sz="1200" u="none" strike="noStrike" cap="none" normalizeH="0" baseline="0" dirty="0">
                          <a:ln>
                            <a:noFill/>
                          </a:ln>
                          <a:effectLst/>
                        </a:rPr>
                        <a:t>, AOD, </a:t>
                      </a:r>
                      <a:r>
                        <a:rPr kumimoji="0" lang="en-US" sz="1200" u="none" strike="noStrike" cap="none" normalizeH="0" baseline="0" dirty="0" smtClean="0">
                          <a:ln>
                            <a:noFill/>
                          </a:ln>
                          <a:effectLst/>
                        </a:rPr>
                        <a:t>AAI</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O</a:t>
                      </a:r>
                      <a:r>
                        <a:rPr kumimoji="0" lang="en-US" sz="1200" u="none" strike="noStrike" cap="none" normalizeH="0" baseline="-25000" dirty="0">
                          <a:ln>
                            <a:noFill/>
                          </a:ln>
                          <a:effectLst/>
                        </a:rPr>
                        <a:t>3</a:t>
                      </a:r>
                      <a:r>
                        <a:rPr kumimoji="0" lang="en-US" sz="1200" u="none" strike="noStrike" cap="none" normalizeH="0" baseline="0" dirty="0">
                          <a:ln>
                            <a:noFill/>
                          </a:ln>
                          <a:effectLst/>
                        </a:rPr>
                        <a:t>, NO</a:t>
                      </a:r>
                      <a:r>
                        <a:rPr kumimoji="0" lang="en-US" sz="1200" u="none" strike="noStrike" cap="none" normalizeH="0" baseline="-25000" dirty="0">
                          <a:ln>
                            <a:noFill/>
                          </a:ln>
                          <a:effectLst/>
                        </a:rPr>
                        <a:t>2</a:t>
                      </a:r>
                      <a:r>
                        <a:rPr kumimoji="0" lang="en-US" sz="1200" u="none" strike="noStrike" cap="none" normalizeH="0" baseline="0" dirty="0">
                          <a:ln>
                            <a:noFill/>
                          </a:ln>
                          <a:effectLst/>
                        </a:rPr>
                        <a:t>, SO</a:t>
                      </a:r>
                      <a:r>
                        <a:rPr kumimoji="0" lang="en-US" sz="1200" u="none" strike="noStrike" cap="none" normalizeH="0" baseline="-25000" dirty="0">
                          <a:ln>
                            <a:noFill/>
                          </a:ln>
                          <a:effectLst/>
                        </a:rPr>
                        <a:t>2</a:t>
                      </a:r>
                      <a:r>
                        <a:rPr kumimoji="0" lang="en-US" sz="1200" u="none" strike="noStrike" cap="none" normalizeH="0" baseline="0" dirty="0">
                          <a:ln>
                            <a:noFill/>
                          </a:ln>
                          <a:effectLst/>
                        </a:rPr>
                        <a:t>, HCHO, AOD</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solidFill>
                            <a:schemeClr val="accent1">
                              <a:lumMod val="50000"/>
                            </a:schemeClr>
                          </a:solidFill>
                          <a:effectLst/>
                        </a:rPr>
                        <a:t>O</a:t>
                      </a:r>
                      <a:r>
                        <a:rPr kumimoji="0" lang="en-US" sz="1200" u="none" strike="noStrike" cap="none" normalizeH="0" baseline="-25000" dirty="0">
                          <a:ln>
                            <a:noFill/>
                          </a:ln>
                          <a:solidFill>
                            <a:schemeClr val="accent1">
                              <a:lumMod val="50000"/>
                            </a:schemeClr>
                          </a:solidFill>
                          <a:effectLst/>
                        </a:rPr>
                        <a:t>3</a:t>
                      </a:r>
                      <a:r>
                        <a:rPr kumimoji="0" lang="en-US" sz="1200" u="none" strike="noStrike" cap="none" normalizeH="0" baseline="0" dirty="0">
                          <a:ln>
                            <a:noFill/>
                          </a:ln>
                          <a:solidFill>
                            <a:schemeClr val="accent1">
                              <a:lumMod val="50000"/>
                            </a:schemeClr>
                          </a:solidFill>
                          <a:effectLst/>
                        </a:rPr>
                        <a:t>, NO</a:t>
                      </a:r>
                      <a:r>
                        <a:rPr kumimoji="0" lang="en-US" sz="1200" u="none" strike="noStrike" cap="none" normalizeH="0" baseline="-25000" dirty="0">
                          <a:ln>
                            <a:noFill/>
                          </a:ln>
                          <a:solidFill>
                            <a:schemeClr val="accent1">
                              <a:lumMod val="50000"/>
                            </a:schemeClr>
                          </a:solidFill>
                          <a:effectLst/>
                        </a:rPr>
                        <a:t>2</a:t>
                      </a:r>
                      <a:r>
                        <a:rPr kumimoji="0" lang="en-US" sz="1200" u="none" strike="noStrike" cap="none" normalizeH="0" baseline="0" dirty="0">
                          <a:ln>
                            <a:noFill/>
                          </a:ln>
                          <a:solidFill>
                            <a:schemeClr val="accent1">
                              <a:lumMod val="50000"/>
                            </a:schemeClr>
                          </a:solidFill>
                          <a:effectLst/>
                        </a:rPr>
                        <a:t>, SO</a:t>
                      </a:r>
                      <a:r>
                        <a:rPr kumimoji="0" lang="en-US" sz="1200" u="none" strike="noStrike" cap="none" normalizeH="0" baseline="-25000" dirty="0">
                          <a:ln>
                            <a:noFill/>
                          </a:ln>
                          <a:solidFill>
                            <a:schemeClr val="accent1">
                              <a:lumMod val="50000"/>
                            </a:schemeClr>
                          </a:solidFill>
                          <a:effectLst/>
                        </a:rPr>
                        <a:t>2</a:t>
                      </a:r>
                      <a:r>
                        <a:rPr kumimoji="0" lang="en-US" sz="1200" u="none" strike="noStrike" cap="none" normalizeH="0" baseline="0" dirty="0">
                          <a:ln>
                            <a:noFill/>
                          </a:ln>
                          <a:solidFill>
                            <a:schemeClr val="accent1">
                              <a:lumMod val="50000"/>
                            </a:schemeClr>
                          </a:solidFill>
                          <a:effectLst/>
                        </a:rPr>
                        <a:t>, HCHO, AAI, AOD, height-resolved aerosol, CO, </a:t>
                      </a:r>
                      <a:r>
                        <a:rPr kumimoji="0" lang="en-US" sz="1200" u="none" strike="noStrike" cap="none" normalizeH="0" baseline="0" dirty="0" smtClean="0">
                          <a:ln>
                            <a:noFill/>
                          </a:ln>
                          <a:solidFill>
                            <a:schemeClr val="accent1">
                              <a:lumMod val="50000"/>
                            </a:schemeClr>
                          </a:solidFill>
                          <a:effectLst/>
                        </a:rPr>
                        <a:t>CH</a:t>
                      </a:r>
                      <a:r>
                        <a:rPr kumimoji="0" lang="en-US" sz="1200" u="none" strike="noStrike" cap="none" normalizeH="0" baseline="-25000" dirty="0" smtClean="0">
                          <a:ln>
                            <a:noFill/>
                          </a:ln>
                          <a:solidFill>
                            <a:schemeClr val="accent1">
                              <a:lumMod val="50000"/>
                            </a:schemeClr>
                          </a:solidFill>
                          <a:effectLst/>
                        </a:rPr>
                        <a:t>4</a:t>
                      </a:r>
                      <a:endParaRPr kumimoji="0" lang="en-US" sz="1200" b="0" i="0" u="none" strike="noStrike" cap="none" normalizeH="0" baseline="-25000" dirty="0">
                        <a:ln>
                          <a:noFill/>
                        </a:ln>
                        <a:solidFill>
                          <a:schemeClr val="accent1">
                            <a:lumMod val="50000"/>
                          </a:schemeClr>
                        </a:solidFill>
                        <a:effectLst/>
                        <a:latin typeface="Arial" charset="0"/>
                        <a:ea typeface="ヒラギノ角ゴ Pro W3" charset="0"/>
                        <a:cs typeface="ヒラギノ角ゴ Pro W3" charset="0"/>
                      </a:endParaRPr>
                    </a:p>
                  </a:txBody>
                  <a:tcPr marT="45710" marB="45716" horzOverflow="overflow"/>
                </a:tc>
              </a:tr>
              <a:tr h="45714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Spatial Sampling</a:t>
                      </a:r>
                      <a:endParaRPr kumimoji="0" lang="en-US" sz="1200" b="1"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10" marB="45716" horzOverflow="overflow">
                    <a:solidFill>
                      <a:schemeClr val="accent1">
                        <a:lumMod val="2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8 km </a:t>
                      </a:r>
                      <a:r>
                        <a:rPr kumimoji="0" lang="en-US" sz="1200" u="none" strike="noStrike" cap="none" normalizeH="0" baseline="0" dirty="0">
                          <a:ln>
                            <a:noFill/>
                          </a:ln>
                          <a:effectLst/>
                        </a:rPr>
                        <a:t>x </a:t>
                      </a:r>
                      <a:r>
                        <a:rPr kumimoji="0" lang="en-US" sz="1200" u="none" strike="noStrike" cap="none" normalizeH="0" baseline="0" dirty="0" smtClean="0">
                          <a:ln>
                            <a:noFill/>
                          </a:ln>
                          <a:effectLst/>
                        </a:rPr>
                        <a:t>8 km </a:t>
                      </a:r>
                      <a:r>
                        <a:rPr kumimoji="0" lang="en-US" sz="1200" u="none" strike="noStrike" cap="none" normalizeH="0" baseline="0" dirty="0">
                          <a:ln>
                            <a:noFill/>
                          </a:ln>
                          <a:effectLst/>
                        </a:rPr>
                        <a:t>at </a:t>
                      </a:r>
                      <a:r>
                        <a:rPr kumimoji="0" lang="en-US" sz="1200" u="none" strike="noStrike" cap="none" normalizeH="0" baseline="0" dirty="0" smtClean="0">
                          <a:ln>
                            <a:noFill/>
                          </a:ln>
                          <a:effectLst/>
                        </a:rPr>
                        <a:t>45N</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u="none" strike="noStrike" cap="none" normalizeH="0" baseline="0" dirty="0" smtClean="0">
                          <a:ln>
                            <a:noFill/>
                          </a:ln>
                          <a:effectLst/>
                        </a:rPr>
                        <a:t>≤ 2.22 km N/S x 5.15 km E/W @35N</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3.5 km N/S x 8 km E/W @38N</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solidFill>
                            <a:schemeClr val="accent1">
                              <a:lumMod val="50000"/>
                            </a:schemeClr>
                          </a:solidFill>
                          <a:effectLst/>
                        </a:rPr>
                        <a:t>7 km </a:t>
                      </a:r>
                      <a:r>
                        <a:rPr kumimoji="0" lang="en-US" sz="1200" u="none" strike="noStrike" cap="none" normalizeH="0" baseline="0" dirty="0">
                          <a:ln>
                            <a:noFill/>
                          </a:ln>
                          <a:solidFill>
                            <a:schemeClr val="accent1">
                              <a:lumMod val="50000"/>
                            </a:schemeClr>
                          </a:solidFill>
                          <a:effectLst/>
                        </a:rPr>
                        <a:t>x </a:t>
                      </a:r>
                      <a:r>
                        <a:rPr kumimoji="0" lang="en-US" sz="1200" u="none" strike="noStrike" cap="none" normalizeH="0" baseline="0" dirty="0" smtClean="0">
                          <a:ln>
                            <a:noFill/>
                          </a:ln>
                          <a:solidFill>
                            <a:schemeClr val="accent1">
                              <a:lumMod val="50000"/>
                            </a:schemeClr>
                          </a:solidFill>
                          <a:effectLst/>
                        </a:rPr>
                        <a:t>7 km </a:t>
                      </a:r>
                      <a:r>
                        <a:rPr kumimoji="0" lang="en-US" sz="1200" u="none" strike="noStrike" cap="none" normalizeH="0" baseline="0" dirty="0">
                          <a:ln>
                            <a:noFill/>
                          </a:ln>
                          <a:solidFill>
                            <a:schemeClr val="accent1">
                              <a:lumMod val="50000"/>
                            </a:schemeClr>
                          </a:solidFill>
                          <a:effectLst/>
                        </a:rPr>
                        <a:t>nadir</a:t>
                      </a:r>
                      <a:endParaRPr kumimoji="0" lang="en-US" sz="1200" b="0" i="0" u="none" strike="noStrike" cap="none" normalizeH="0" baseline="0" dirty="0">
                        <a:ln>
                          <a:noFill/>
                        </a:ln>
                        <a:solidFill>
                          <a:schemeClr val="accent1">
                            <a:lumMod val="50000"/>
                          </a:schemeClr>
                        </a:solidFill>
                        <a:effectLst/>
                        <a:latin typeface="Arial" charset="0"/>
                        <a:ea typeface="ヒラギノ角ゴ Pro W3" charset="0"/>
                        <a:cs typeface="ヒラギノ角ゴ Pro W3" charset="0"/>
                      </a:endParaRPr>
                    </a:p>
                  </a:txBody>
                  <a:tcPr marT="45710" marB="45716" horzOverflow="overflow"/>
                </a:tc>
              </a:tr>
              <a:tr h="64001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Nominal product resolution</a:t>
                      </a:r>
                      <a:endParaRPr kumimoji="0" lang="en-US" sz="1200" b="1"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10" marB="45716" horzOverflow="overflow">
                    <a:solidFill>
                      <a:schemeClr val="accent1">
                        <a:lumMod val="2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ja-JP" sz="1200" u="none" strike="noStrike" cap="none" normalizeH="0" baseline="0" dirty="0" smtClean="0">
                          <a:ln>
                            <a:noFill/>
                          </a:ln>
                          <a:effectLst/>
                        </a:rPr>
                        <a:t>8.9 km N/S x </a:t>
                      </a:r>
                      <a:r>
                        <a:rPr kumimoji="0" lang="en-US" sz="1200" u="none" strike="noStrike" cap="none" normalizeH="0" baseline="0" dirty="0" smtClean="0">
                          <a:ln>
                            <a:noFill/>
                          </a:ln>
                          <a:effectLst/>
                        </a:rPr>
                        <a:t>11.7 km E/W @40N</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ja-JP" sz="1200" u="none" strike="noStrike" cap="none" normalizeH="0" baseline="0" dirty="0" smtClean="0">
                          <a:ln>
                            <a:noFill/>
                          </a:ln>
                          <a:effectLst/>
                        </a:rPr>
                        <a:t>≤ </a:t>
                      </a:r>
                      <a:r>
                        <a:rPr kumimoji="0" lang="en-US" sz="1200" u="none" strike="noStrike" cap="none" normalizeH="0" baseline="0" dirty="0" smtClean="0">
                          <a:ln>
                            <a:noFill/>
                          </a:ln>
                          <a:effectLst/>
                        </a:rPr>
                        <a:t>8.88 </a:t>
                      </a:r>
                      <a:r>
                        <a:rPr kumimoji="0" lang="en-US" altLang="ja-JP" sz="1200" u="none" strike="noStrike" cap="none" normalizeH="0" baseline="0" dirty="0" smtClean="0">
                          <a:ln>
                            <a:noFill/>
                          </a:ln>
                          <a:effectLst/>
                        </a:rPr>
                        <a:t>km N/S</a:t>
                      </a:r>
                      <a:r>
                        <a:rPr kumimoji="0" lang="en-US" sz="1200" u="none" strike="noStrike" cap="none" normalizeH="0" baseline="0" dirty="0" smtClean="0">
                          <a:ln>
                            <a:noFill/>
                          </a:ln>
                          <a:effectLst/>
                        </a:rPr>
                        <a:t> </a:t>
                      </a:r>
                      <a:r>
                        <a:rPr kumimoji="0" lang="en-US" sz="1200" u="none" strike="noStrike" cap="none" normalizeH="0" baseline="0" dirty="0">
                          <a:ln>
                            <a:noFill/>
                          </a:ln>
                          <a:effectLst/>
                        </a:rPr>
                        <a:t>x </a:t>
                      </a:r>
                      <a:r>
                        <a:rPr kumimoji="0" lang="en-US" sz="1200" u="none" strike="noStrike" cap="none" normalizeH="0" baseline="0" dirty="0" smtClean="0">
                          <a:ln>
                            <a:noFill/>
                          </a:ln>
                          <a:effectLst/>
                        </a:rPr>
                        <a:t>5.15 </a:t>
                      </a:r>
                      <a:r>
                        <a:rPr kumimoji="0" lang="en-US" altLang="ja-JP" sz="1200" u="none" strike="noStrike" cap="none" normalizeH="0" baseline="0" dirty="0" smtClean="0">
                          <a:ln>
                            <a:noFill/>
                          </a:ln>
                          <a:effectLst/>
                        </a:rPr>
                        <a:t>km E/W</a:t>
                      </a:r>
                      <a:r>
                        <a:rPr kumimoji="0" lang="en-US" sz="1200" u="none" strike="noStrike" cap="none" normalizeH="0" baseline="0" dirty="0" smtClean="0">
                          <a:ln>
                            <a:noFill/>
                          </a:ln>
                          <a:effectLst/>
                        </a:rPr>
                        <a:t> @35N</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u="none" strike="noStrike" cap="none" normalizeH="0" baseline="0" dirty="0" smtClean="0">
                          <a:ln>
                            <a:noFill/>
                          </a:ln>
                          <a:effectLst/>
                        </a:rPr>
                        <a:t>7 km N/S x 8 km E/W @38N (gas), 3.5 </a:t>
                      </a:r>
                      <a:r>
                        <a:rPr kumimoji="0" lang="en-US" altLang="ja-JP" sz="1200" u="none" strike="noStrike" cap="none" normalizeH="0" baseline="0" dirty="0" smtClean="0">
                          <a:ln>
                            <a:noFill/>
                          </a:ln>
                          <a:effectLst/>
                        </a:rPr>
                        <a:t>km N/S x 8 km E/W @38N (aerosol)</a:t>
                      </a:r>
                      <a:endParaRPr kumimoji="0" lang="en-US" altLang="ja-JP" sz="1200" b="0" i="0" u="none" strike="noStrike" cap="none" normalizeH="0" baseline="0" dirty="0" smtClean="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solidFill>
                            <a:schemeClr val="accent1">
                              <a:lumMod val="50000"/>
                            </a:schemeClr>
                          </a:solidFill>
                          <a:effectLst/>
                        </a:rPr>
                        <a:t>7 km </a:t>
                      </a:r>
                      <a:r>
                        <a:rPr kumimoji="0" lang="en-US" sz="1200" u="none" strike="noStrike" cap="none" normalizeH="0" baseline="0" dirty="0">
                          <a:ln>
                            <a:noFill/>
                          </a:ln>
                          <a:solidFill>
                            <a:schemeClr val="accent1">
                              <a:lumMod val="50000"/>
                            </a:schemeClr>
                          </a:solidFill>
                          <a:effectLst/>
                        </a:rPr>
                        <a:t>x </a:t>
                      </a:r>
                      <a:r>
                        <a:rPr kumimoji="0" lang="en-US" sz="1200" u="none" strike="noStrike" cap="none" normalizeH="0" baseline="0" dirty="0" smtClean="0">
                          <a:ln>
                            <a:noFill/>
                          </a:ln>
                          <a:solidFill>
                            <a:schemeClr val="accent1">
                              <a:lumMod val="50000"/>
                            </a:schemeClr>
                          </a:solidFill>
                          <a:effectLst/>
                        </a:rPr>
                        <a:t>7 km </a:t>
                      </a:r>
                      <a:r>
                        <a:rPr kumimoji="0" lang="en-US" sz="1200" u="none" strike="noStrike" cap="none" normalizeH="0" baseline="0" dirty="0">
                          <a:ln>
                            <a:noFill/>
                          </a:ln>
                          <a:solidFill>
                            <a:schemeClr val="accent1">
                              <a:lumMod val="50000"/>
                            </a:schemeClr>
                          </a:solidFill>
                          <a:effectLst/>
                        </a:rPr>
                        <a:t>nadir</a:t>
                      </a:r>
                      <a:endParaRPr kumimoji="0" lang="en-US" sz="1200" b="0" i="0" u="none" strike="noStrike" cap="none" normalizeH="0" baseline="0" dirty="0">
                        <a:ln>
                          <a:noFill/>
                        </a:ln>
                        <a:solidFill>
                          <a:schemeClr val="accent1">
                            <a:lumMod val="50000"/>
                          </a:schemeClr>
                        </a:solidFill>
                        <a:effectLst/>
                        <a:latin typeface="Arial" charset="0"/>
                        <a:ea typeface="ヒラギノ角ゴ Pro W3" charset="0"/>
                        <a:cs typeface="ヒラギノ角ゴ Pro W3" charset="0"/>
                      </a:endParaRPr>
                    </a:p>
                  </a:txBody>
                  <a:tcPr marT="45710" marB="45716" horzOverflow="overflow"/>
                </a:tc>
              </a:tr>
              <a:tr h="14432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Notes</a:t>
                      </a:r>
                      <a:endParaRPr kumimoji="0" lang="en-US" sz="1200" b="1"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10" marB="45716" horzOverflow="overflow">
                    <a:solidFill>
                      <a:schemeClr val="accent1">
                        <a:lumMod val="2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Two instruments in sequence on MTG-S; use  TIR sounder on MTG-S (expected sensitivity to O3 and CO). Synergy with imager on MTG-I </a:t>
                      </a:r>
                      <a:r>
                        <a:rPr kumimoji="0" lang="en-US" sz="1200" u="none" strike="noStrike" cap="none" normalizeH="0" baseline="0" dirty="0" err="1" smtClean="0">
                          <a:ln>
                            <a:noFill/>
                          </a:ln>
                          <a:effectLst/>
                        </a:rPr>
                        <a:t>w.r.t</a:t>
                      </a:r>
                      <a:r>
                        <a:rPr kumimoji="0" lang="en-US" sz="1200" u="none" strike="noStrike" cap="none" normalizeH="0" baseline="0" dirty="0" smtClean="0">
                          <a:ln>
                            <a:noFill/>
                          </a:ln>
                          <a:effectLst/>
                        </a:rPr>
                        <a:t>. aerosol and clouds.</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u="none" strike="noStrike" cap="none" normalizeH="0" baseline="0" dirty="0" smtClean="0">
                          <a:ln>
                            <a:noFill/>
                          </a:ln>
                          <a:effectLst/>
                        </a:rPr>
                        <a:t>GEO-CAPE precursor or initial component of </a:t>
                      </a:r>
                      <a:br>
                        <a:rPr kumimoji="0" lang="en-US" sz="1200" u="none" strike="noStrike" cap="none" normalizeH="0" baseline="0" dirty="0" smtClean="0">
                          <a:ln>
                            <a:noFill/>
                          </a:ln>
                          <a:effectLst/>
                        </a:rPr>
                      </a:br>
                      <a:r>
                        <a:rPr kumimoji="0" lang="en-US" sz="1200" u="none" strike="noStrike" cap="none" normalizeH="0" baseline="0" dirty="0" smtClean="0">
                          <a:ln>
                            <a:noFill/>
                          </a:ln>
                          <a:effectLst/>
                        </a:rPr>
                        <a:t>GEO-CAPE.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u="none" strike="noStrike" cap="none" normalizeH="0" baseline="0" dirty="0" smtClean="0">
                        <a:ln>
                          <a:noFill/>
                        </a:ln>
                        <a:effectLst/>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Synergy with </a:t>
                      </a:r>
                      <a:r>
                        <a:rPr kumimoji="0" lang="en-US" sz="1200" u="none" strike="noStrike" cap="none" normalizeH="0" baseline="0" dirty="0">
                          <a:ln>
                            <a:noFill/>
                          </a:ln>
                          <a:effectLst/>
                        </a:rPr>
                        <a:t>GOES-</a:t>
                      </a:r>
                      <a:r>
                        <a:rPr kumimoji="0" lang="en-US" sz="1200" u="none" strike="noStrike" cap="none" normalizeH="0" baseline="0" dirty="0" smtClean="0">
                          <a:ln>
                            <a:noFill/>
                          </a:ln>
                          <a:effectLst/>
                        </a:rPr>
                        <a:t>R/S  ABI </a:t>
                      </a:r>
                      <a:r>
                        <a:rPr kumimoji="0" lang="en-US" sz="1200" u="none" strike="noStrike" cap="none" normalizeH="0" baseline="0" dirty="0" err="1" smtClean="0">
                          <a:ln>
                            <a:noFill/>
                          </a:ln>
                          <a:effectLst/>
                        </a:rPr>
                        <a:t>w.r.t</a:t>
                      </a:r>
                      <a:r>
                        <a:rPr kumimoji="0" lang="en-US" sz="1200" u="none" strike="noStrike" cap="none" normalizeH="0" baseline="0" dirty="0" smtClean="0">
                          <a:ln>
                            <a:noFill/>
                          </a:ln>
                          <a:effectLst/>
                        </a:rPr>
                        <a:t>. aerosol and clouds. </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Synergy with AMI and GOCI-2 instruments </a:t>
                      </a:r>
                      <a:r>
                        <a:rPr kumimoji="0" lang="en-US" sz="1200" u="none" strike="noStrike" cap="none" normalizeH="0" baseline="0" dirty="0" err="1" smtClean="0">
                          <a:ln>
                            <a:noFill/>
                          </a:ln>
                          <a:effectLst/>
                        </a:rPr>
                        <a:t>w.r.t</a:t>
                      </a:r>
                      <a:r>
                        <a:rPr kumimoji="0" lang="en-US" sz="1200" u="none" strike="noStrike" cap="none" normalizeH="0" baseline="0" dirty="0" smtClean="0">
                          <a:ln>
                            <a:noFill/>
                          </a:ln>
                          <a:effectLst/>
                        </a:rPr>
                        <a:t>. aerosol and clouds. </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solidFill>
                            <a:schemeClr val="accent1">
                              <a:lumMod val="50000"/>
                            </a:schemeClr>
                          </a:solidFill>
                          <a:effectLst/>
                        </a:rPr>
                        <a:t>In formation with S-</a:t>
                      </a:r>
                      <a:r>
                        <a:rPr kumimoji="0" lang="en-US" sz="1200" u="none" strike="noStrike" cap="none" normalizeH="0" baseline="0" dirty="0" smtClean="0">
                          <a:ln>
                            <a:noFill/>
                          </a:ln>
                          <a:solidFill>
                            <a:schemeClr val="accent1">
                              <a:lumMod val="50000"/>
                            </a:schemeClr>
                          </a:solidFill>
                          <a:effectLst/>
                        </a:rPr>
                        <a:t>NPP for synergy </a:t>
                      </a:r>
                      <a:r>
                        <a:rPr kumimoji="0" lang="en-US" sz="1200" u="none" strike="noStrike" cap="none" normalizeH="0" baseline="0" dirty="0" err="1" smtClean="0">
                          <a:ln>
                            <a:noFill/>
                          </a:ln>
                          <a:solidFill>
                            <a:schemeClr val="accent1">
                              <a:lumMod val="50000"/>
                            </a:schemeClr>
                          </a:solidFill>
                          <a:effectLst/>
                        </a:rPr>
                        <a:t>w.r.t</a:t>
                      </a:r>
                      <a:r>
                        <a:rPr kumimoji="0" lang="en-US" sz="1200" u="none" strike="noStrike" cap="none" normalizeH="0" baseline="0" dirty="0" smtClean="0">
                          <a:ln>
                            <a:noFill/>
                          </a:ln>
                          <a:solidFill>
                            <a:schemeClr val="accent1">
                              <a:lumMod val="50000"/>
                            </a:schemeClr>
                          </a:solidFill>
                          <a:effectLst/>
                        </a:rPr>
                        <a:t>. clouds and O</a:t>
                      </a:r>
                      <a:r>
                        <a:rPr kumimoji="0" lang="en-US" sz="1200" u="none" strike="noStrike" cap="none" normalizeH="0" baseline="-25000" dirty="0" smtClean="0">
                          <a:ln>
                            <a:noFill/>
                          </a:ln>
                          <a:solidFill>
                            <a:schemeClr val="accent1">
                              <a:lumMod val="50000"/>
                            </a:schemeClr>
                          </a:solidFill>
                          <a:effectLst/>
                        </a:rPr>
                        <a:t>3</a:t>
                      </a:r>
                      <a:r>
                        <a:rPr kumimoji="0" lang="en-US" sz="1200" u="none" strike="noStrike" cap="none" normalizeH="0" baseline="0" dirty="0" smtClean="0">
                          <a:ln>
                            <a:noFill/>
                          </a:ln>
                          <a:solidFill>
                            <a:schemeClr val="accent1">
                              <a:lumMod val="50000"/>
                            </a:schemeClr>
                          </a:solidFill>
                          <a:effectLst/>
                        </a:rPr>
                        <a:t>.</a:t>
                      </a:r>
                      <a:endParaRPr kumimoji="0" lang="en-US" sz="1200" b="0" i="0" u="none" strike="noStrike" cap="none" normalizeH="0" baseline="0" dirty="0">
                        <a:ln>
                          <a:noFill/>
                        </a:ln>
                        <a:solidFill>
                          <a:schemeClr val="accent1">
                            <a:lumMod val="50000"/>
                          </a:schemeClr>
                        </a:solidFill>
                        <a:effectLst/>
                        <a:latin typeface="Arial" charset="0"/>
                        <a:ea typeface="ヒラギノ角ゴ Pro W3" charset="0"/>
                        <a:cs typeface="ヒラギノ角ゴ Pro W3" charset="0"/>
                      </a:endParaRPr>
                    </a:p>
                  </a:txBody>
                  <a:tcPr marT="45710" marB="45716" horzOverflow="overflow"/>
                </a:tc>
              </a:tr>
            </a:tbl>
          </a:graphicData>
        </a:graphic>
      </p:graphicFrame>
      <p:sp>
        <p:nvSpPr>
          <p:cNvPr id="64588" name="Oval 4"/>
          <p:cNvSpPr>
            <a:spLocks noChangeArrowheads="1"/>
          </p:cNvSpPr>
          <p:nvPr/>
        </p:nvSpPr>
        <p:spPr bwMode="auto">
          <a:xfrm>
            <a:off x="1447800" y="3200400"/>
            <a:ext cx="1066800" cy="7556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326" tIns="45664" rIns="91326" bIns="45664">
            <a:spAutoFit/>
          </a:bodyPr>
          <a:lstStyle/>
          <a:p>
            <a:pPr algn="ctr" defTabSz="914400" fontAlgn="base">
              <a:lnSpc>
                <a:spcPct val="85000"/>
              </a:lnSpc>
              <a:spcBef>
                <a:spcPct val="0"/>
              </a:spcBef>
              <a:spcAft>
                <a:spcPct val="0"/>
              </a:spcAft>
            </a:pPr>
            <a:endParaRPr lang="en-US" sz="3300">
              <a:solidFill>
                <a:srgbClr val="000000"/>
              </a:solidFill>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228600" y="76200"/>
            <a:ext cx="8604250" cy="638175"/>
          </a:xfrm>
        </p:spPr>
        <p:txBody>
          <a:bodyPr/>
          <a:lstStyle/>
          <a:p>
            <a:pPr>
              <a:lnSpc>
                <a:spcPct val="95000"/>
              </a:lnSpc>
            </a:pPr>
            <a:r>
              <a:rPr lang="en-US" altLang="ja-JP" sz="2400" b="1">
                <a:latin typeface="Arial" charset="0"/>
                <a:ea typeface="ヒラギノ角ゴ Pro W3" charset="0"/>
                <a:cs typeface="ヒラギノ角ゴ Pro W3" charset="0"/>
              </a:rPr>
              <a:t>Air Quality Constellation Targets: </a:t>
            </a:r>
            <a:br>
              <a:rPr lang="en-US" altLang="ja-JP" sz="2400" b="1">
                <a:latin typeface="Arial" charset="0"/>
                <a:ea typeface="ヒラギノ角ゴ Pro W3" charset="0"/>
                <a:cs typeface="ヒラギノ角ゴ Pro W3" charset="0"/>
              </a:rPr>
            </a:br>
            <a:r>
              <a:rPr lang="en-US" altLang="ja-JP" sz="2000" b="1">
                <a:latin typeface="Arial" charset="0"/>
                <a:ea typeface="ヒラギノ角ゴ Pro W3" charset="0"/>
                <a:cs typeface="ヒラギノ角ゴ Pro W3" charset="0"/>
              </a:rPr>
              <a:t>Harmonization to improve data product quality and usage</a:t>
            </a:r>
          </a:p>
        </p:txBody>
      </p:sp>
      <p:sp>
        <p:nvSpPr>
          <p:cNvPr id="65538" name="Content Placeholder 2"/>
          <p:cNvSpPr>
            <a:spLocks noGrp="1"/>
          </p:cNvSpPr>
          <p:nvPr>
            <p:ph idx="1"/>
          </p:nvPr>
        </p:nvSpPr>
        <p:spPr>
          <a:xfrm>
            <a:off x="381000" y="896938"/>
            <a:ext cx="8428038" cy="5122862"/>
          </a:xfrm>
        </p:spPr>
        <p:txBody>
          <a:bodyPr/>
          <a:lstStyle/>
          <a:p>
            <a:r>
              <a:rPr lang="en-US" altLang="ja-JP" sz="2000" dirty="0">
                <a:latin typeface="Arial" charset="0"/>
                <a:ea typeface="ヒラギノ角ゴ Pro W3" charset="0"/>
                <a:cs typeface="ヒラギノ角ゴ Pro W3" charset="0"/>
              </a:rPr>
              <a:t>During 2013, the CEOS* </a:t>
            </a:r>
            <a:r>
              <a:rPr lang="en-US" altLang="ja-JP" sz="2000" dirty="0" smtClean="0">
                <a:latin typeface="Arial" charset="0"/>
                <a:ea typeface="ヒラギノ角ゴ Pro W3" charset="0"/>
                <a:cs typeface="ヒラギノ角ゴ Pro W3" charset="0"/>
              </a:rPr>
              <a:t>ACC</a:t>
            </a:r>
            <a:r>
              <a:rPr lang="en-US" altLang="ja-JP" sz="2000" b="1" baseline="30000" dirty="0" smtClean="0">
                <a:latin typeface="Arial" charset="0"/>
                <a:ea typeface="ヒラギノ角ゴ Pro W3" charset="0"/>
                <a:cs typeface="ヒラギノ角ゴ Pro W3" charset="0"/>
              </a:rPr>
              <a:t>+</a:t>
            </a:r>
            <a:r>
              <a:rPr lang="en-US" altLang="ja-JP" sz="2000" dirty="0" smtClean="0">
                <a:latin typeface="Arial" charset="0"/>
                <a:ea typeface="ヒラギノ角ゴ Pro W3" charset="0"/>
                <a:cs typeface="ヒラギノ角ゴ Pro W3" charset="0"/>
              </a:rPr>
              <a:t> </a:t>
            </a:r>
            <a:r>
              <a:rPr lang="en-US" altLang="ja-JP" sz="2000" dirty="0">
                <a:latin typeface="Arial" charset="0"/>
                <a:ea typeface="ヒラギノ角ゴ Pro W3" charset="0"/>
                <a:cs typeface="ヒラギノ角ゴ Pro W3" charset="0"/>
              </a:rPr>
              <a:t>AQ Constellation leads developed recommendations for harmonization to mutually improve data quality and facilitate widespread use of the data </a:t>
            </a:r>
            <a:r>
              <a:rPr lang="en-US" altLang="ja-JP" sz="2000" dirty="0" smtClean="0">
                <a:latin typeface="Arial" charset="0"/>
                <a:ea typeface="ヒラギノ角ゴ Pro W3" charset="0"/>
                <a:cs typeface="ヒラギノ角ゴ Pro W3" charset="0"/>
              </a:rPr>
              <a:t>products</a:t>
            </a:r>
            <a:endParaRPr lang="en-US" altLang="ja-JP" sz="2000" dirty="0">
              <a:latin typeface="Arial" charset="0"/>
              <a:ea typeface="ヒラギノ角ゴ Pro W3" charset="0"/>
              <a:cs typeface="ヒラギノ角ゴ Pro W3" charset="0"/>
            </a:endParaRPr>
          </a:p>
          <a:p>
            <a:r>
              <a:rPr lang="en-US" altLang="ja-JP" sz="2000" dirty="0">
                <a:latin typeface="Arial" charset="0"/>
                <a:ea typeface="ヒラギノ角ゴ Pro W3" charset="0"/>
                <a:cs typeface="ヒラギノ角ゴ Pro W3" charset="0"/>
              </a:rPr>
              <a:t>Includes LEO and GEO: LEO observations are a common transfer standard to link the GEO observations</a:t>
            </a:r>
          </a:p>
          <a:p>
            <a:r>
              <a:rPr lang="en-US" altLang="ja-JP" sz="2000" dirty="0">
                <a:latin typeface="Arial" charset="0"/>
                <a:ea typeface="ヒラギノ角ゴ Pro W3" charset="0"/>
                <a:cs typeface="ヒラギノ角ゴ Pro W3" charset="0"/>
              </a:rPr>
              <a:t>Progress to date includes:</a:t>
            </a:r>
          </a:p>
          <a:p>
            <a:pPr lvl="1"/>
            <a:r>
              <a:rPr lang="en-US" altLang="ja-JP" sz="1800" dirty="0">
                <a:latin typeface="Arial" charset="0"/>
                <a:ea typeface="ヒラギノ角ゴ Pro W3" charset="0"/>
                <a:cs typeface="ヒラギノ角ゴ Pro W3" charset="0"/>
              </a:rPr>
              <a:t>Sharing of instrument requirements influenced instrument specifications, which may facilitate harmonization of data products</a:t>
            </a:r>
          </a:p>
          <a:p>
            <a:pPr lvl="1"/>
            <a:r>
              <a:rPr lang="en-US" altLang="ja-JP" sz="1800" dirty="0">
                <a:latin typeface="Arial" charset="0"/>
                <a:ea typeface="ヒラギノ角ゴ Pro W3" charset="0"/>
                <a:cs typeface="ヒラギノ角ゴ Pro W3" charset="0"/>
              </a:rPr>
              <a:t>Advocating open data policy (including L1B) with common formats to facilitate broad usage</a:t>
            </a:r>
          </a:p>
          <a:p>
            <a:pPr lvl="1"/>
            <a:r>
              <a:rPr lang="en-US" altLang="ja-JP" sz="1800" dirty="0">
                <a:latin typeface="Arial" charset="0"/>
                <a:ea typeface="ヒラギノ角ゴ Pro W3" charset="0"/>
                <a:cs typeface="ヒラギノ角ゴ Pro W3" charset="0"/>
              </a:rPr>
              <a:t>Agreed to use </a:t>
            </a:r>
            <a:r>
              <a:rPr lang="en-US" altLang="ja-JP" sz="1800" dirty="0" err="1">
                <a:latin typeface="Arial" charset="0"/>
                <a:ea typeface="ヒラギノ角ゴ Pro W3" charset="0"/>
                <a:cs typeface="ヒラギノ角ゴ Pro W3" charset="0"/>
              </a:rPr>
              <a:t>NetCDF</a:t>
            </a:r>
            <a:r>
              <a:rPr lang="en-US" altLang="ja-JP" sz="1800" dirty="0">
                <a:latin typeface="Arial" charset="0"/>
                <a:ea typeface="ヒラギノ角ゴ Pro W3" charset="0"/>
                <a:cs typeface="ヒラギノ角ゴ Pro W3" charset="0"/>
              </a:rPr>
              <a:t> format to easily exchange data (4/2015 ACC-11)</a:t>
            </a:r>
          </a:p>
          <a:p>
            <a:pPr lvl="1"/>
            <a:r>
              <a:rPr lang="en-US" altLang="ja-JP" sz="1800" dirty="0">
                <a:latin typeface="Arial" charset="0"/>
                <a:ea typeface="ヒラギノ角ゴ Pro W3" charset="0"/>
                <a:cs typeface="ヒラギノ角ゴ Pro W3" charset="0"/>
              </a:rPr>
              <a:t>Establishment of new </a:t>
            </a:r>
            <a:r>
              <a:rPr lang="en-US" altLang="ja-JP" sz="1800" dirty="0" smtClean="0">
                <a:latin typeface="Arial" charset="0"/>
                <a:ea typeface="ヒラギノ角ゴ Pro W3" charset="0"/>
                <a:cs typeface="ヒラギノ角ゴ Pro W3" charset="0"/>
              </a:rPr>
              <a:t>GSICS</a:t>
            </a:r>
            <a:r>
              <a:rPr lang="en-US" altLang="ja-JP" sz="1800" b="1" baseline="30000" dirty="0" smtClean="0">
                <a:latin typeface="Arial" charset="0"/>
                <a:ea typeface="ヒラギノ角ゴ Pro W3" charset="0"/>
                <a:cs typeface="ヒラギノ角ゴ Pro W3" charset="0"/>
              </a:rPr>
              <a:t>#</a:t>
            </a:r>
            <a:r>
              <a:rPr lang="en-US" altLang="ja-JP" sz="1800" dirty="0" smtClean="0">
                <a:latin typeface="Arial" charset="0"/>
                <a:ea typeface="ヒラギノ角ゴ Pro W3" charset="0"/>
                <a:cs typeface="ヒラギノ角ゴ Pro W3" charset="0"/>
              </a:rPr>
              <a:t> </a:t>
            </a:r>
            <a:r>
              <a:rPr lang="en-US" altLang="ja-JP" sz="1800" dirty="0">
                <a:latin typeface="Arial" charset="0"/>
                <a:ea typeface="ヒラギノ角ゴ Pro W3" charset="0"/>
                <a:cs typeface="ヒラギノ角ゴ Pro W3" charset="0"/>
              </a:rPr>
              <a:t>UV-Vis subgroup</a:t>
            </a:r>
          </a:p>
          <a:p>
            <a:pPr lvl="1"/>
            <a:r>
              <a:rPr lang="en-US" altLang="ja-JP" sz="1800" dirty="0">
                <a:latin typeface="Arial" charset="0"/>
                <a:ea typeface="ヒラギノ角ゴ Pro W3" charset="0"/>
                <a:cs typeface="ヒラギノ角ゴ Pro W3" charset="0"/>
              </a:rPr>
              <a:t>AQ Constellation “Geophysical Validation Needs” document is in preparation</a:t>
            </a:r>
          </a:p>
        </p:txBody>
      </p:sp>
      <p:sp>
        <p:nvSpPr>
          <p:cNvPr id="2" name="TextBox 1"/>
          <p:cNvSpPr txBox="1"/>
          <p:nvPr/>
        </p:nvSpPr>
        <p:spPr>
          <a:xfrm>
            <a:off x="493713" y="5572125"/>
            <a:ext cx="7829550" cy="923330"/>
          </a:xfrm>
          <a:prstGeom prst="rect">
            <a:avLst/>
          </a:prstGeom>
          <a:noFill/>
        </p:spPr>
        <p:txBody>
          <a:bodyPr>
            <a:spAutoFit/>
          </a:bodyPr>
          <a:lstStyle/>
          <a:p>
            <a:pPr>
              <a:defRPr/>
            </a:pPr>
            <a:r>
              <a:rPr lang="en-US" altLang="ja-JP" i="1" dirty="0">
                <a:solidFill>
                  <a:srgbClr val="000000"/>
                </a:solidFill>
                <a:latin typeface="Arial"/>
                <a:ea typeface="ＭＳ Ｐゴシック" charset="0"/>
                <a:cs typeface="ＭＳ Ｐゴシック" charset="0"/>
              </a:rPr>
              <a:t>*CEOS = Committee on Earth Observation Satellites </a:t>
            </a:r>
            <a:br>
              <a:rPr lang="en-US" altLang="ja-JP" i="1" dirty="0">
                <a:solidFill>
                  <a:srgbClr val="000000"/>
                </a:solidFill>
                <a:latin typeface="Arial"/>
                <a:ea typeface="ＭＳ Ｐゴシック" charset="0"/>
                <a:cs typeface="ＭＳ Ｐゴシック" charset="0"/>
              </a:rPr>
            </a:br>
            <a:r>
              <a:rPr lang="en-US" altLang="ja-JP" b="1" i="1" baseline="30000" dirty="0">
                <a:solidFill>
                  <a:srgbClr val="000000"/>
                </a:solidFill>
                <a:latin typeface="Arial"/>
                <a:ea typeface="ＭＳ Ｐゴシック" charset="0"/>
                <a:cs typeface="ＭＳ Ｐゴシック" charset="0"/>
              </a:rPr>
              <a:t>+</a:t>
            </a:r>
            <a:r>
              <a:rPr lang="en-US" altLang="ja-JP" i="1" dirty="0">
                <a:solidFill>
                  <a:srgbClr val="000000"/>
                </a:solidFill>
                <a:latin typeface="Arial"/>
                <a:ea typeface="ＭＳ Ｐゴシック" charset="0"/>
                <a:cs typeface="ＭＳ Ｐゴシック" charset="0"/>
              </a:rPr>
              <a:t>ACC = Atmospheric Composition Constellation</a:t>
            </a:r>
          </a:p>
          <a:p>
            <a:pPr>
              <a:defRPr/>
            </a:pPr>
            <a:r>
              <a:rPr lang="en-US" altLang="ja-JP" b="1" i="1" baseline="30000" dirty="0">
                <a:solidFill>
                  <a:srgbClr val="000000"/>
                </a:solidFill>
                <a:latin typeface="Arial"/>
                <a:ea typeface="ＭＳ Ｐゴシック" charset="0"/>
                <a:cs typeface="ＭＳ Ｐゴシック" charset="0"/>
              </a:rPr>
              <a:t>#</a:t>
            </a:r>
            <a:r>
              <a:rPr lang="en-US" altLang="ja-JP" i="1" dirty="0">
                <a:solidFill>
                  <a:srgbClr val="000000"/>
                </a:solidFill>
                <a:latin typeface="Arial"/>
                <a:ea typeface="ＭＳ Ｐゴシック" charset="0"/>
                <a:cs typeface="ＭＳ Ｐゴシック" charset="0"/>
              </a:rPr>
              <a:t>GSICS = Global Space-based Inter-Calibration System</a:t>
            </a:r>
            <a:endParaRPr lang="ja-JP" altLang="en-US" i="1" dirty="0">
              <a:solidFill>
                <a:srgbClr val="000000"/>
              </a:solidFill>
              <a:latin typeface="Arial"/>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85837" y="44624"/>
            <a:ext cx="7500937" cy="685800"/>
          </a:xfrm>
        </p:spPr>
        <p:txBody>
          <a:bodyPr>
            <a:normAutofit/>
          </a:bodyPr>
          <a:lstStyle/>
          <a:p>
            <a:pPr>
              <a:defRPr/>
            </a:pPr>
            <a:r>
              <a:rPr lang="en-US" altLang="ko-KR" sz="3200" dirty="0">
                <a:cs typeface="Arial" pitchFamily="34" charset="0"/>
              </a:rPr>
              <a:t>Status of </a:t>
            </a:r>
            <a:r>
              <a:rPr lang="en-US" altLang="ko-KR" sz="3200" dirty="0" smtClean="0">
                <a:cs typeface="Arial" pitchFamily="34" charset="0"/>
              </a:rPr>
              <a:t>GEMS and TEMPO</a:t>
            </a:r>
            <a:endParaRPr lang="en-US" altLang="ko-KR" sz="3200" dirty="0">
              <a:cs typeface="Arial" pitchFamily="34" charset="0"/>
            </a:endParaRPr>
          </a:p>
        </p:txBody>
      </p:sp>
      <p:sp>
        <p:nvSpPr>
          <p:cNvPr id="90114" name="Rectangle 3"/>
          <p:cNvSpPr>
            <a:spLocks noGrp="1" noChangeArrowheads="1"/>
          </p:cNvSpPr>
          <p:nvPr>
            <p:ph idx="1"/>
          </p:nvPr>
        </p:nvSpPr>
        <p:spPr bwMode="auto">
          <a:xfrm>
            <a:off x="179512" y="764704"/>
            <a:ext cx="8763000" cy="5832648"/>
          </a:xfrm>
          <a:prstGeom prst="rect">
            <a:avLst/>
          </a:prstGeom>
          <a:noFill/>
          <a:ln>
            <a:miter lim="800000"/>
            <a:headEnd/>
            <a:tailEnd/>
          </a:ln>
        </p:spPr>
        <p:txBody>
          <a:bodyPr vert="horz" wrap="square" lIns="91326" tIns="45664" rIns="91326" bIns="45664" numCol="1" anchor="t" anchorCtr="0" compatLnSpc="1">
            <a:prstTxWarp prst="textNoShape">
              <a:avLst/>
            </a:prstTxWarp>
            <a:noAutofit/>
          </a:bodyPr>
          <a:lstStyle/>
          <a:p>
            <a:pPr latinLnBrk="0" hangingPunct="0"/>
            <a:r>
              <a:rPr lang="en-US" altLang="ko-KR" sz="1800" b="1" dirty="0">
                <a:latin typeface="Arial"/>
                <a:cs typeface="Arial"/>
              </a:rPr>
              <a:t>Ball Aerospace and Technologies </a:t>
            </a:r>
            <a:r>
              <a:rPr lang="en-US" altLang="ko-KR" sz="1800" b="1" dirty="0" smtClean="0">
                <a:latin typeface="Arial"/>
                <a:cs typeface="Arial"/>
              </a:rPr>
              <a:t>Corp (BATC) is </a:t>
            </a:r>
            <a:r>
              <a:rPr lang="en-US" altLang="ko-KR" sz="1800" b="1" dirty="0">
                <a:latin typeface="Arial"/>
                <a:cs typeface="Arial"/>
              </a:rPr>
              <a:t>building both instruments</a:t>
            </a:r>
          </a:p>
          <a:p>
            <a:pPr lvl="1" latinLnBrk="0" hangingPunct="0"/>
            <a:r>
              <a:rPr lang="en-US" altLang="ko-KR" sz="1600" dirty="0" smtClean="0">
                <a:latin typeface="Arial"/>
                <a:cs typeface="Arial"/>
              </a:rPr>
              <a:t>NASA selected SAO/</a:t>
            </a:r>
            <a:r>
              <a:rPr lang="en-US" altLang="ko-KR" sz="1600" dirty="0" err="1" smtClean="0">
                <a:latin typeface="Arial"/>
                <a:cs typeface="Arial"/>
              </a:rPr>
              <a:t>LaRC</a:t>
            </a:r>
            <a:r>
              <a:rPr lang="en-US" altLang="ko-KR" sz="1600" dirty="0" smtClean="0">
                <a:latin typeface="Arial"/>
                <a:cs typeface="Arial"/>
              </a:rPr>
              <a:t>/BATC TEMPO proposal under EV-I 1 November 2012</a:t>
            </a:r>
          </a:p>
          <a:p>
            <a:pPr lvl="1" latinLnBrk="0" hangingPunct="0"/>
            <a:r>
              <a:rPr lang="en-US" altLang="ko-KR" sz="1600" dirty="0" smtClean="0">
                <a:latin typeface="Arial"/>
                <a:cs typeface="Arial"/>
              </a:rPr>
              <a:t>KARI </a:t>
            </a:r>
            <a:r>
              <a:rPr lang="en-US" altLang="ko-KR" sz="1600" dirty="0">
                <a:latin typeface="Arial"/>
                <a:cs typeface="Arial"/>
              </a:rPr>
              <a:t>selected BATC as GEMS Prime Contractor May 13th, </a:t>
            </a:r>
            <a:r>
              <a:rPr lang="en-US" altLang="ko-KR" sz="1600" dirty="0" smtClean="0">
                <a:latin typeface="Arial"/>
                <a:cs typeface="Arial"/>
              </a:rPr>
              <a:t>2013</a:t>
            </a:r>
          </a:p>
          <a:p>
            <a:pPr lvl="1" latinLnBrk="0" hangingPunct="0"/>
            <a:r>
              <a:rPr lang="en-US" altLang="ko-KR" sz="1600" dirty="0" smtClean="0">
                <a:latin typeface="Arial"/>
                <a:cs typeface="Arial"/>
              </a:rPr>
              <a:t>The instruments have very much in common (e.g., same grating, similar detectors)</a:t>
            </a:r>
            <a:endParaRPr lang="en-US" altLang="ko-KR" sz="1600" dirty="0">
              <a:latin typeface="Arial"/>
              <a:cs typeface="Arial"/>
            </a:endParaRPr>
          </a:p>
          <a:p>
            <a:pPr latinLnBrk="0" hangingPunct="0">
              <a:spcBef>
                <a:spcPts val="1200"/>
              </a:spcBef>
            </a:pPr>
            <a:r>
              <a:rPr lang="en-US" altLang="ko-KR" sz="1800" b="1" dirty="0">
                <a:latin typeface="Arial"/>
                <a:cs typeface="Arial"/>
              </a:rPr>
              <a:t>Instrument developments are on schedule</a:t>
            </a:r>
          </a:p>
          <a:p>
            <a:pPr lvl="1" latinLnBrk="0" hangingPunct="0"/>
            <a:r>
              <a:rPr lang="en-US" altLang="ko-KR" sz="1600" dirty="0">
                <a:latin typeface="Arial"/>
                <a:cs typeface="Arial"/>
              </a:rPr>
              <a:t>GEMS CDR Feb. 2015, delivery to KARI from BATC spring </a:t>
            </a:r>
            <a:r>
              <a:rPr lang="en-US" altLang="ko-KR" sz="1600" dirty="0" smtClean="0">
                <a:latin typeface="Arial"/>
                <a:cs typeface="Arial"/>
              </a:rPr>
              <a:t>2017</a:t>
            </a:r>
            <a:endParaRPr lang="en-US" altLang="ko-KR" sz="1600" dirty="0">
              <a:latin typeface="Arial"/>
              <a:cs typeface="Arial"/>
            </a:endParaRPr>
          </a:p>
          <a:p>
            <a:pPr lvl="1" latinLnBrk="0" hangingPunct="0"/>
            <a:r>
              <a:rPr lang="en-US" altLang="ko-KR" sz="1600" dirty="0">
                <a:latin typeface="Arial"/>
                <a:cs typeface="Arial"/>
              </a:rPr>
              <a:t>TEMPO CDR June 2015, delivery to NASA May </a:t>
            </a:r>
            <a:r>
              <a:rPr lang="en-US" altLang="ko-KR" sz="1600" dirty="0" smtClean="0">
                <a:latin typeface="Arial"/>
                <a:cs typeface="Arial"/>
              </a:rPr>
              <a:t>2017</a:t>
            </a:r>
            <a:endParaRPr lang="en-US" altLang="ko-KR" sz="900" dirty="0">
              <a:latin typeface="Arial"/>
              <a:cs typeface="Arial"/>
            </a:endParaRPr>
          </a:p>
          <a:p>
            <a:pPr latinLnBrk="0" hangingPunct="0">
              <a:spcBef>
                <a:spcPts val="1200"/>
              </a:spcBef>
            </a:pPr>
            <a:r>
              <a:rPr lang="en-US" altLang="ko-KR" sz="1800" b="1" dirty="0" smtClean="0">
                <a:latin typeface="Arial"/>
                <a:cs typeface="Arial"/>
              </a:rPr>
              <a:t>Mission </a:t>
            </a:r>
            <a:r>
              <a:rPr lang="en-US" altLang="ko-KR" sz="1800" b="1" dirty="0">
                <a:latin typeface="Arial"/>
                <a:cs typeface="Arial"/>
              </a:rPr>
              <a:t>implementations are very different</a:t>
            </a:r>
          </a:p>
          <a:p>
            <a:pPr lvl="1" latinLnBrk="0" hangingPunct="0"/>
            <a:r>
              <a:rPr lang="en-US" altLang="ko-KR" sz="1600" dirty="0">
                <a:latin typeface="Arial"/>
                <a:cs typeface="Arial"/>
              </a:rPr>
              <a:t>GEMS is an operational mission with 10 year lifetime, scheduled for launch on GEO-KOMPSAT-2B satellite in 2019 (GK2B CDR Jan 2016)</a:t>
            </a:r>
          </a:p>
          <a:p>
            <a:pPr lvl="1" latinLnBrk="0" hangingPunct="0"/>
            <a:r>
              <a:rPr lang="en-US" altLang="ko-KR" sz="1600" dirty="0">
                <a:latin typeface="Arial"/>
                <a:cs typeface="Arial"/>
              </a:rPr>
              <a:t>TEMPO is a PI-led Earth Venture mission with launch/operation to be arranged by NASA (no earlier than 11/2018, no later than 11/2021)</a:t>
            </a:r>
          </a:p>
          <a:p>
            <a:pPr latinLnBrk="0" hangingPunct="0">
              <a:spcBef>
                <a:spcPts val="1200"/>
              </a:spcBef>
            </a:pPr>
            <a:r>
              <a:rPr lang="en-US" altLang="ko-KR" sz="1800" b="1" dirty="0">
                <a:latin typeface="Arial"/>
                <a:cs typeface="Arial"/>
              </a:rPr>
              <a:t>Science teams working together very closely</a:t>
            </a:r>
          </a:p>
          <a:p>
            <a:pPr lvl="1" latinLnBrk="0" hangingPunct="0"/>
            <a:r>
              <a:rPr lang="en-US" altLang="ko-KR" sz="1600" dirty="0">
                <a:latin typeface="Arial"/>
                <a:cs typeface="Arial"/>
              </a:rPr>
              <a:t>Science of GEMS and TEMPO is very similar</a:t>
            </a:r>
          </a:p>
          <a:p>
            <a:pPr lvl="1" latinLnBrk="0" hangingPunct="0"/>
            <a:r>
              <a:rPr lang="en-US" altLang="ko-KR" sz="1600" dirty="0">
                <a:latin typeface="Arial"/>
                <a:cs typeface="Arial"/>
              </a:rPr>
              <a:t>Working together on retrieval algorithms</a:t>
            </a:r>
            <a:endParaRPr lang="en-US" altLang="ko-KR" sz="1600" dirty="0">
              <a:solidFill>
                <a:srgbClr val="0000FF"/>
              </a:solidFill>
              <a:latin typeface="Arial"/>
              <a:cs typeface="Arial"/>
            </a:endParaRPr>
          </a:p>
          <a:p>
            <a:pPr latinLnBrk="0" hangingPunct="0">
              <a:spcBef>
                <a:spcPts val="1200"/>
              </a:spcBef>
            </a:pPr>
            <a:r>
              <a:rPr lang="en-US" altLang="ko-KR" sz="1800" b="1" dirty="0" smtClean="0">
                <a:latin typeface="Arial"/>
                <a:cs typeface="Arial"/>
              </a:rPr>
              <a:t>GEMS </a:t>
            </a:r>
            <a:r>
              <a:rPr lang="en-US" altLang="ko-KR" sz="1800" b="1" dirty="0">
                <a:latin typeface="Arial"/>
                <a:cs typeface="Arial"/>
              </a:rPr>
              <a:t>data will be assimilated into operational air quality forecast models</a:t>
            </a:r>
          </a:p>
          <a:p>
            <a:pPr lvl="1" latinLnBrk="0" hangingPunct="0"/>
            <a:r>
              <a:rPr lang="en-US" altLang="ko-KR" sz="1600" dirty="0">
                <a:latin typeface="Arial"/>
                <a:cs typeface="Arial"/>
              </a:rPr>
              <a:t>Air quality forecast in operation since 2013 by NIER/ME</a:t>
            </a:r>
          </a:p>
        </p:txBody>
      </p:sp>
    </p:spTree>
    <p:extLst>
      <p:ext uri="{BB962C8B-B14F-4D97-AF65-F5344CB8AC3E}">
        <p14:creationId xmlns:p14="http://schemas.microsoft.com/office/powerpoint/2010/main" val="6521695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val 66"/>
          <p:cNvSpPr/>
          <p:nvPr/>
        </p:nvSpPr>
        <p:spPr bwMode="auto">
          <a:xfrm>
            <a:off x="5940152" y="1628800"/>
            <a:ext cx="1056595" cy="1008112"/>
          </a:xfrm>
          <a:prstGeom prst="ellipse">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kumimoji="0" lang="en-US">
              <a:solidFill>
                <a:prstClr val="black"/>
              </a:solidFill>
              <a:latin typeface="Arial" charset="0"/>
            </a:endParaRPr>
          </a:p>
        </p:txBody>
      </p:sp>
      <p:sp>
        <p:nvSpPr>
          <p:cNvPr id="7" name="Oval 6"/>
          <p:cNvSpPr/>
          <p:nvPr/>
        </p:nvSpPr>
        <p:spPr bwMode="auto">
          <a:xfrm>
            <a:off x="2110358" y="2559364"/>
            <a:ext cx="833398" cy="797627"/>
          </a:xfrm>
          <a:prstGeom prst="ellipse">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kumimoji="0" lang="en-US" sz="1400">
              <a:solidFill>
                <a:prstClr val="black"/>
              </a:solidFill>
              <a:latin typeface="Arial" charset="0"/>
            </a:endParaRPr>
          </a:p>
        </p:txBody>
      </p:sp>
      <p:pic>
        <p:nvPicPr>
          <p:cNvPr id="4" name="Picture 3"/>
          <p:cNvPicPr>
            <a:picLocks noChangeAspect="1"/>
          </p:cNvPicPr>
          <p:nvPr/>
        </p:nvPicPr>
        <p:blipFill rotWithShape="1">
          <a:blip r:embed="rId3"/>
          <a:srcRect t="9661" b="4242"/>
          <a:stretch/>
        </p:blipFill>
        <p:spPr>
          <a:xfrm>
            <a:off x="4864690" y="3204000"/>
            <a:ext cx="4072575" cy="2890800"/>
          </a:xfrm>
          <a:prstGeom prst="rect">
            <a:avLst/>
          </a:prstGeom>
        </p:spPr>
      </p:pic>
      <p:pic>
        <p:nvPicPr>
          <p:cNvPr id="3" name="Picture 2"/>
          <p:cNvPicPr>
            <a:picLocks noChangeAspect="1"/>
          </p:cNvPicPr>
          <p:nvPr/>
        </p:nvPicPr>
        <p:blipFill>
          <a:blip r:embed="rId4"/>
          <a:stretch>
            <a:fillRect/>
          </a:stretch>
        </p:blipFill>
        <p:spPr>
          <a:xfrm>
            <a:off x="323528" y="3438360"/>
            <a:ext cx="4621808" cy="2726867"/>
          </a:xfrm>
          <a:prstGeom prst="rect">
            <a:avLst/>
          </a:prstGeom>
        </p:spPr>
      </p:pic>
      <p:sp>
        <p:nvSpPr>
          <p:cNvPr id="750594" name="Rectangle 2"/>
          <p:cNvSpPr>
            <a:spLocks noGrp="1" noChangeArrowheads="1"/>
          </p:cNvSpPr>
          <p:nvPr>
            <p:ph type="title"/>
          </p:nvPr>
        </p:nvSpPr>
        <p:spPr>
          <a:xfrm>
            <a:off x="179511" y="197768"/>
            <a:ext cx="8757753" cy="782960"/>
          </a:xfrm>
        </p:spPr>
        <p:txBody>
          <a:bodyPr/>
          <a:lstStyle/>
          <a:p>
            <a:r>
              <a:rPr lang="en-US" b="1" dirty="0" smtClean="0">
                <a:latin typeface="Arial"/>
                <a:cs typeface="Arial"/>
              </a:rPr>
              <a:t>Objective: Measurements of </a:t>
            </a:r>
            <a:r>
              <a:rPr lang="en-US" dirty="0" smtClean="0">
                <a:latin typeface="Arial"/>
                <a:cs typeface="Arial"/>
              </a:rPr>
              <a:t>O</a:t>
            </a:r>
            <a:r>
              <a:rPr lang="en-US" baseline="-25000" dirty="0" smtClean="0">
                <a:latin typeface="Arial"/>
                <a:cs typeface="Arial"/>
              </a:rPr>
              <a:t>3</a:t>
            </a:r>
            <a:r>
              <a:rPr lang="en-US" b="1" dirty="0" smtClean="0">
                <a:latin typeface="Arial"/>
                <a:cs typeface="Arial"/>
              </a:rPr>
              <a:t> </a:t>
            </a:r>
            <a:r>
              <a:rPr lang="en-US" b="1" dirty="0">
                <a:latin typeface="Arial"/>
                <a:cs typeface="Arial"/>
              </a:rPr>
              <a:t>&amp;</a:t>
            </a:r>
            <a:r>
              <a:rPr lang="en-US" b="1" dirty="0" smtClean="0">
                <a:latin typeface="Arial"/>
                <a:cs typeface="Arial"/>
              </a:rPr>
              <a:t> aerosol with precursors</a:t>
            </a:r>
            <a:endParaRPr lang="en-US" b="1" dirty="0">
              <a:latin typeface="Arial"/>
              <a:cs typeface="Arial"/>
            </a:endParaRPr>
          </a:p>
        </p:txBody>
      </p:sp>
      <p:sp>
        <p:nvSpPr>
          <p:cNvPr id="750598" name="Text Box 6"/>
          <p:cNvSpPr txBox="1">
            <a:spLocks noChangeArrowheads="1"/>
          </p:cNvSpPr>
          <p:nvPr/>
        </p:nvSpPr>
        <p:spPr bwMode="auto">
          <a:xfrm>
            <a:off x="539552" y="2708920"/>
            <a:ext cx="539030" cy="369332"/>
          </a:xfrm>
          <a:prstGeom prst="rect">
            <a:avLst/>
          </a:prstGeom>
          <a:noFill/>
          <a:ln w="9525">
            <a:noFill/>
            <a:miter lim="800000"/>
            <a:headEnd/>
            <a:tailEnd/>
          </a:ln>
          <a:effectLst/>
        </p:spPr>
        <p:txBody>
          <a:bodyPr wrap="none">
            <a:spAutoFit/>
          </a:bodyPr>
          <a:lstStyle/>
          <a:p>
            <a:pPr defTabSz="914400" latinLnBrk="1"/>
            <a:r>
              <a:rPr kumimoji="0" lang="en-US" dirty="0">
                <a:solidFill>
                  <a:srgbClr val="000000"/>
                </a:solidFill>
                <a:latin typeface="Arial"/>
                <a:cs typeface="Arial"/>
              </a:rPr>
              <a:t>NO</a:t>
            </a:r>
          </a:p>
        </p:txBody>
      </p:sp>
      <p:sp>
        <p:nvSpPr>
          <p:cNvPr id="750602" name="Text Box 10"/>
          <p:cNvSpPr txBox="1">
            <a:spLocks noChangeArrowheads="1"/>
          </p:cNvSpPr>
          <p:nvPr/>
        </p:nvSpPr>
        <p:spPr bwMode="auto">
          <a:xfrm>
            <a:off x="1209531" y="3068960"/>
            <a:ext cx="877163" cy="307777"/>
          </a:xfrm>
          <a:prstGeom prst="rect">
            <a:avLst/>
          </a:prstGeom>
          <a:noFill/>
          <a:ln w="9525">
            <a:noFill/>
            <a:miter lim="800000"/>
            <a:headEnd/>
            <a:tailEnd/>
          </a:ln>
          <a:effectLst/>
        </p:spPr>
        <p:txBody>
          <a:bodyPr wrap="none">
            <a:spAutoFit/>
          </a:bodyPr>
          <a:lstStyle/>
          <a:p>
            <a:pPr defTabSz="914400" latinLnBrk="1"/>
            <a:r>
              <a:rPr kumimoji="0" lang="en-US" sz="1400" dirty="0">
                <a:solidFill>
                  <a:srgbClr val="000000"/>
                </a:solidFill>
                <a:latin typeface="Verdana"/>
              </a:rPr>
              <a:t>O</a:t>
            </a:r>
            <a:r>
              <a:rPr kumimoji="0" lang="en-US" sz="1400" baseline="-25000" dirty="0">
                <a:solidFill>
                  <a:srgbClr val="000000"/>
                </a:solidFill>
                <a:latin typeface="Verdana"/>
              </a:rPr>
              <a:t>3</a:t>
            </a:r>
            <a:r>
              <a:rPr kumimoji="0" lang="en-US" sz="1400" dirty="0">
                <a:solidFill>
                  <a:srgbClr val="000000"/>
                </a:solidFill>
                <a:latin typeface="Verdana"/>
              </a:rPr>
              <a:t>, RO</a:t>
            </a:r>
            <a:r>
              <a:rPr kumimoji="0" lang="en-US" sz="1400" baseline="-25000" dirty="0">
                <a:solidFill>
                  <a:srgbClr val="000000"/>
                </a:solidFill>
                <a:latin typeface="Verdana"/>
              </a:rPr>
              <a:t>2</a:t>
            </a:r>
            <a:endParaRPr kumimoji="0" lang="en-US" sz="1400" dirty="0">
              <a:solidFill>
                <a:srgbClr val="000000"/>
              </a:solidFill>
              <a:latin typeface="Verdana"/>
            </a:endParaRPr>
          </a:p>
        </p:txBody>
      </p:sp>
      <p:sp>
        <p:nvSpPr>
          <p:cNvPr id="750603" name="Text Box 11"/>
          <p:cNvSpPr txBox="1">
            <a:spLocks noChangeArrowheads="1"/>
          </p:cNvSpPr>
          <p:nvPr/>
        </p:nvSpPr>
        <p:spPr bwMode="auto">
          <a:xfrm>
            <a:off x="2183110" y="2751311"/>
            <a:ext cx="636863" cy="369332"/>
          </a:xfrm>
          <a:prstGeom prst="rect">
            <a:avLst/>
          </a:prstGeom>
          <a:noFill/>
          <a:ln w="9525">
            <a:noFill/>
            <a:miter lim="800000"/>
            <a:headEnd/>
            <a:tailEnd/>
          </a:ln>
          <a:effectLst/>
        </p:spPr>
        <p:txBody>
          <a:bodyPr wrap="none">
            <a:spAutoFit/>
          </a:bodyPr>
          <a:lstStyle/>
          <a:p>
            <a:pPr defTabSz="914400" latinLnBrk="1"/>
            <a:r>
              <a:rPr kumimoji="0" lang="en-US" dirty="0">
                <a:solidFill>
                  <a:srgbClr val="000000"/>
                </a:solidFill>
                <a:latin typeface="Arial"/>
                <a:cs typeface="Arial"/>
              </a:rPr>
              <a:t>NO</a:t>
            </a:r>
            <a:r>
              <a:rPr kumimoji="0" lang="en-US" baseline="-25000" dirty="0">
                <a:solidFill>
                  <a:srgbClr val="000000"/>
                </a:solidFill>
                <a:latin typeface="Arial"/>
                <a:cs typeface="Arial"/>
              </a:rPr>
              <a:t>2</a:t>
            </a:r>
            <a:endParaRPr kumimoji="0" lang="en-US" dirty="0">
              <a:solidFill>
                <a:srgbClr val="000000"/>
              </a:solidFill>
              <a:latin typeface="Arial"/>
              <a:cs typeface="Arial"/>
            </a:endParaRPr>
          </a:p>
        </p:txBody>
      </p:sp>
      <p:sp>
        <p:nvSpPr>
          <p:cNvPr id="750614" name="Text Box 22"/>
          <p:cNvSpPr txBox="1">
            <a:spLocks noChangeArrowheads="1"/>
          </p:cNvSpPr>
          <p:nvPr/>
        </p:nvSpPr>
        <p:spPr bwMode="auto">
          <a:xfrm>
            <a:off x="6008433" y="1916832"/>
            <a:ext cx="939831" cy="400110"/>
          </a:xfrm>
          <a:prstGeom prst="rect">
            <a:avLst/>
          </a:prstGeom>
          <a:noFill/>
          <a:ln w="9525">
            <a:noFill/>
            <a:miter lim="800000"/>
            <a:headEnd/>
            <a:tailEnd/>
          </a:ln>
          <a:effectLst/>
        </p:spPr>
        <p:txBody>
          <a:bodyPr wrap="none">
            <a:spAutoFit/>
          </a:bodyPr>
          <a:lstStyle/>
          <a:p>
            <a:pPr defTabSz="914400" latinLnBrk="1"/>
            <a:r>
              <a:rPr kumimoji="0" lang="en-US" sz="2000" dirty="0">
                <a:solidFill>
                  <a:srgbClr val="000000"/>
                </a:solidFill>
                <a:latin typeface="Arial"/>
                <a:cs typeface="Arial"/>
              </a:rPr>
              <a:t>HCHO</a:t>
            </a:r>
          </a:p>
        </p:txBody>
      </p:sp>
      <p:sp>
        <p:nvSpPr>
          <p:cNvPr id="750616" name="Text Box 24"/>
          <p:cNvSpPr txBox="1">
            <a:spLocks noChangeArrowheads="1"/>
          </p:cNvSpPr>
          <p:nvPr/>
        </p:nvSpPr>
        <p:spPr bwMode="auto">
          <a:xfrm>
            <a:off x="4499992" y="1434262"/>
            <a:ext cx="1692353" cy="338554"/>
          </a:xfrm>
          <a:prstGeom prst="rect">
            <a:avLst/>
          </a:prstGeom>
          <a:noFill/>
          <a:ln w="9525">
            <a:noFill/>
            <a:miter lim="800000"/>
            <a:headEnd/>
            <a:tailEnd/>
          </a:ln>
          <a:effectLst/>
        </p:spPr>
        <p:txBody>
          <a:bodyPr wrap="none">
            <a:spAutoFit/>
          </a:bodyPr>
          <a:lstStyle/>
          <a:p>
            <a:pPr defTabSz="914400" latinLnBrk="1"/>
            <a:r>
              <a:rPr kumimoji="0" lang="en-US" sz="1400" b="1" dirty="0" err="1">
                <a:solidFill>
                  <a:srgbClr val="FF0000"/>
                </a:solidFill>
                <a:latin typeface="Verdana"/>
              </a:rPr>
              <a:t>h</a:t>
            </a:r>
            <a:r>
              <a:rPr kumimoji="0" lang="en-US" sz="1600" b="1" dirty="0" err="1">
                <a:solidFill>
                  <a:srgbClr val="FF0000"/>
                </a:solidFill>
                <a:latin typeface="Symbol" pitchFamily="18" charset="2"/>
              </a:rPr>
              <a:t>n</a:t>
            </a:r>
            <a:r>
              <a:rPr kumimoji="0" lang="en-US" sz="1400" b="1" dirty="0">
                <a:solidFill>
                  <a:srgbClr val="FF0000"/>
                </a:solidFill>
                <a:latin typeface="Verdana"/>
              </a:rPr>
              <a:t> (</a:t>
            </a:r>
            <a:r>
              <a:rPr kumimoji="0" lang="en-US" sz="1400" b="1" dirty="0">
                <a:solidFill>
                  <a:srgbClr val="FF0000"/>
                </a:solidFill>
                <a:latin typeface="Symbol" charset="2"/>
                <a:cs typeface="Symbol" charset="2"/>
              </a:rPr>
              <a:t>l</a:t>
            </a:r>
            <a:r>
              <a:rPr kumimoji="0" lang="en-US" sz="1400" b="1" dirty="0">
                <a:solidFill>
                  <a:srgbClr val="FF0000"/>
                </a:solidFill>
                <a:latin typeface="Verdana"/>
              </a:rPr>
              <a:t>&lt;345 nm)</a:t>
            </a:r>
            <a:r>
              <a:rPr kumimoji="0" lang="en-US" sz="1400" b="1" dirty="0">
                <a:solidFill>
                  <a:srgbClr val="FF0000"/>
                </a:solidFill>
                <a:latin typeface="Symbol" pitchFamily="18" charset="2"/>
              </a:rPr>
              <a:t>  </a:t>
            </a:r>
            <a:endParaRPr kumimoji="0" lang="en-US" sz="1400" b="1" dirty="0">
              <a:solidFill>
                <a:srgbClr val="FF0000"/>
              </a:solidFill>
              <a:latin typeface="Verdana"/>
            </a:endParaRPr>
          </a:p>
        </p:txBody>
      </p:sp>
      <p:sp>
        <p:nvSpPr>
          <p:cNvPr id="750619" name="Text Box 27"/>
          <p:cNvSpPr txBox="1">
            <a:spLocks noChangeArrowheads="1"/>
          </p:cNvSpPr>
          <p:nvPr/>
        </p:nvSpPr>
        <p:spPr bwMode="auto">
          <a:xfrm>
            <a:off x="6365911" y="2730406"/>
            <a:ext cx="1230425" cy="338554"/>
          </a:xfrm>
          <a:prstGeom prst="rect">
            <a:avLst/>
          </a:prstGeom>
          <a:noFill/>
          <a:ln w="9525">
            <a:noFill/>
            <a:miter lim="800000"/>
            <a:headEnd/>
            <a:tailEnd/>
          </a:ln>
          <a:effectLst/>
        </p:spPr>
        <p:txBody>
          <a:bodyPr wrap="none">
            <a:spAutoFit/>
          </a:bodyPr>
          <a:lstStyle/>
          <a:p>
            <a:pPr defTabSz="914400" latinLnBrk="1"/>
            <a:r>
              <a:rPr kumimoji="0" lang="en-US" sz="1600" dirty="0" err="1">
                <a:solidFill>
                  <a:srgbClr val="000000"/>
                </a:solidFill>
                <a:latin typeface="Verdana"/>
              </a:rPr>
              <a:t>t~an</a:t>
            </a:r>
            <a:r>
              <a:rPr kumimoji="0" lang="en-US" sz="1600" dirty="0">
                <a:solidFill>
                  <a:srgbClr val="000000"/>
                </a:solidFill>
                <a:latin typeface="Verdana"/>
              </a:rPr>
              <a:t> hour</a:t>
            </a:r>
          </a:p>
        </p:txBody>
      </p:sp>
      <p:sp>
        <p:nvSpPr>
          <p:cNvPr id="750625" name="Line 33"/>
          <p:cNvSpPr>
            <a:spLocks noChangeShapeType="1"/>
          </p:cNvSpPr>
          <p:nvPr/>
        </p:nvSpPr>
        <p:spPr bwMode="auto">
          <a:xfrm>
            <a:off x="1043608" y="1124744"/>
            <a:ext cx="4752528" cy="936104"/>
          </a:xfrm>
          <a:prstGeom prst="line">
            <a:avLst/>
          </a:prstGeom>
          <a:noFill/>
          <a:ln w="57150">
            <a:solidFill>
              <a:srgbClr val="FFFF00"/>
            </a:solidFill>
            <a:prstDash val="solid"/>
            <a:round/>
            <a:headEnd/>
            <a:tailEnd type="triangle" w="med" len="med"/>
          </a:ln>
          <a:effectLst/>
        </p:spPr>
        <p:txBody>
          <a:bodyPr/>
          <a:lstStyle/>
          <a:p>
            <a:pPr defTabSz="914400" latinLnBrk="1"/>
            <a:endParaRPr kumimoji="0" lang="en-US">
              <a:solidFill>
                <a:prstClr val="black"/>
              </a:solidFill>
              <a:latin typeface="Verdana"/>
            </a:endParaRPr>
          </a:p>
        </p:txBody>
      </p:sp>
      <p:sp>
        <p:nvSpPr>
          <p:cNvPr id="750626" name="Line 34"/>
          <p:cNvSpPr>
            <a:spLocks noChangeShapeType="1"/>
          </p:cNvSpPr>
          <p:nvPr/>
        </p:nvSpPr>
        <p:spPr bwMode="auto">
          <a:xfrm flipH="1" flipV="1">
            <a:off x="6372200" y="2348880"/>
            <a:ext cx="0" cy="2016224"/>
          </a:xfrm>
          <a:prstGeom prst="line">
            <a:avLst/>
          </a:prstGeom>
          <a:noFill/>
          <a:ln w="57150">
            <a:solidFill>
              <a:srgbClr val="FF0000"/>
            </a:solidFill>
            <a:prstDash val="solid"/>
            <a:round/>
            <a:headEnd/>
            <a:tailEnd type="triangle" w="med" len="med"/>
          </a:ln>
          <a:effectLst/>
        </p:spPr>
        <p:txBody>
          <a:bodyPr/>
          <a:lstStyle/>
          <a:p>
            <a:pPr defTabSz="914400" latinLnBrk="1"/>
            <a:endParaRPr kumimoji="0" lang="en-US">
              <a:ln>
                <a:solidFill>
                  <a:srgbClr val="FF0000"/>
                </a:solidFill>
              </a:ln>
              <a:solidFill>
                <a:prstClr val="black"/>
              </a:solidFill>
              <a:latin typeface="Verdana"/>
            </a:endParaRPr>
          </a:p>
        </p:txBody>
      </p:sp>
      <p:sp>
        <p:nvSpPr>
          <p:cNvPr id="61" name="Text Box 27"/>
          <p:cNvSpPr txBox="1">
            <a:spLocks noChangeArrowheads="1"/>
          </p:cNvSpPr>
          <p:nvPr/>
        </p:nvSpPr>
        <p:spPr bwMode="auto">
          <a:xfrm>
            <a:off x="4918056" y="2689756"/>
            <a:ext cx="1454144" cy="523220"/>
          </a:xfrm>
          <a:prstGeom prst="rect">
            <a:avLst/>
          </a:prstGeom>
          <a:noFill/>
          <a:ln w="9525">
            <a:noFill/>
            <a:miter lim="800000"/>
            <a:headEnd/>
            <a:tailEnd/>
          </a:ln>
          <a:effectLst/>
        </p:spPr>
        <p:txBody>
          <a:bodyPr wrap="none">
            <a:spAutoFit/>
          </a:bodyPr>
          <a:lstStyle/>
          <a:p>
            <a:pPr algn="r" defTabSz="914400" latinLnBrk="1"/>
            <a:r>
              <a:rPr kumimoji="0" lang="en-US" sz="1400" dirty="0">
                <a:solidFill>
                  <a:srgbClr val="000000"/>
                </a:solidFill>
                <a:latin typeface="Verdana"/>
              </a:rPr>
              <a:t>Oxidation</a:t>
            </a:r>
          </a:p>
          <a:p>
            <a:pPr algn="r" defTabSz="914400" latinLnBrk="1"/>
            <a:r>
              <a:rPr kumimoji="0" lang="en-US" sz="1400" dirty="0">
                <a:solidFill>
                  <a:srgbClr val="000000"/>
                </a:solidFill>
                <a:latin typeface="Verdana"/>
              </a:rPr>
              <a:t>(OH, O</a:t>
            </a:r>
            <a:r>
              <a:rPr kumimoji="0" lang="en-US" sz="1400" baseline="-25000" dirty="0">
                <a:solidFill>
                  <a:srgbClr val="000000"/>
                </a:solidFill>
                <a:latin typeface="Verdana"/>
              </a:rPr>
              <a:t>3</a:t>
            </a:r>
            <a:r>
              <a:rPr kumimoji="0" lang="en-US" sz="1400" dirty="0">
                <a:solidFill>
                  <a:srgbClr val="000000"/>
                </a:solidFill>
                <a:latin typeface="Verdana"/>
              </a:rPr>
              <a:t>, NO</a:t>
            </a:r>
            <a:r>
              <a:rPr kumimoji="0" lang="en-US" sz="1400" baseline="-25000" dirty="0">
                <a:solidFill>
                  <a:srgbClr val="000000"/>
                </a:solidFill>
                <a:latin typeface="Verdana"/>
              </a:rPr>
              <a:t>3</a:t>
            </a:r>
            <a:r>
              <a:rPr kumimoji="0" lang="en-US" sz="1400" dirty="0">
                <a:solidFill>
                  <a:srgbClr val="000000"/>
                </a:solidFill>
                <a:latin typeface="Verdana"/>
              </a:rPr>
              <a:t>)</a:t>
            </a:r>
          </a:p>
        </p:txBody>
      </p:sp>
      <p:pic>
        <p:nvPicPr>
          <p:cNvPr id="62" name="Picture 61"/>
          <p:cNvPicPr>
            <a:picLocks noChangeAspect="1"/>
          </p:cNvPicPr>
          <p:nvPr/>
        </p:nvPicPr>
        <p:blipFill>
          <a:blip r:embed="rId5" cstate="print">
            <a:clrChange>
              <a:clrFrom>
                <a:srgbClr val="FEFEFB"/>
              </a:clrFrom>
              <a:clrTo>
                <a:srgbClr val="FEFEFB">
                  <a:alpha val="0"/>
                </a:srgbClr>
              </a:clrTo>
            </a:clrChange>
            <a:extLst>
              <a:ext uri="{28A0092B-C50C-407E-A947-70E740481C1C}">
                <a14:useLocalDpi xmlns:a14="http://schemas.microsoft.com/office/drawing/2010/main"/>
              </a:ext>
            </a:extLst>
          </a:blip>
          <a:stretch>
            <a:fillRect/>
          </a:stretch>
        </p:blipFill>
        <p:spPr>
          <a:xfrm>
            <a:off x="611560" y="764704"/>
            <a:ext cx="774328" cy="774328"/>
          </a:xfrm>
          <a:prstGeom prst="rect">
            <a:avLst/>
          </a:prstGeom>
        </p:spPr>
      </p:pic>
      <p:sp>
        <p:nvSpPr>
          <p:cNvPr id="65" name="Line 33"/>
          <p:cNvSpPr>
            <a:spLocks noChangeShapeType="1"/>
          </p:cNvSpPr>
          <p:nvPr/>
        </p:nvSpPr>
        <p:spPr bwMode="auto">
          <a:xfrm>
            <a:off x="1196008" y="1277144"/>
            <a:ext cx="855712" cy="1431776"/>
          </a:xfrm>
          <a:prstGeom prst="line">
            <a:avLst/>
          </a:prstGeom>
          <a:noFill/>
          <a:ln w="57150">
            <a:solidFill>
              <a:srgbClr val="FFFF00"/>
            </a:solidFill>
            <a:prstDash val="solid"/>
            <a:round/>
            <a:headEnd/>
            <a:tailEnd type="triangle" w="med" len="med"/>
          </a:ln>
          <a:effectLst/>
        </p:spPr>
        <p:txBody>
          <a:bodyPr/>
          <a:lstStyle/>
          <a:p>
            <a:pPr defTabSz="914400" latinLnBrk="1"/>
            <a:endParaRPr kumimoji="0" lang="en-US">
              <a:solidFill>
                <a:prstClr val="black"/>
              </a:solidFill>
              <a:latin typeface="Verdana"/>
            </a:endParaRPr>
          </a:p>
        </p:txBody>
      </p:sp>
      <p:sp>
        <p:nvSpPr>
          <p:cNvPr id="68" name="Line 34"/>
          <p:cNvSpPr>
            <a:spLocks noChangeShapeType="1"/>
          </p:cNvSpPr>
          <p:nvPr/>
        </p:nvSpPr>
        <p:spPr bwMode="auto">
          <a:xfrm flipH="1" flipV="1">
            <a:off x="1078582" y="2844552"/>
            <a:ext cx="864096" cy="0"/>
          </a:xfrm>
          <a:prstGeom prst="line">
            <a:avLst/>
          </a:prstGeom>
          <a:noFill/>
          <a:ln w="57150">
            <a:solidFill>
              <a:schemeClr val="accent5"/>
            </a:solidFill>
            <a:prstDash val="solid"/>
            <a:round/>
            <a:headEnd/>
            <a:tailEnd type="triangle" w="med" len="med"/>
          </a:ln>
          <a:effectLst/>
        </p:spPr>
        <p:txBody>
          <a:bodyPr/>
          <a:lstStyle/>
          <a:p>
            <a:pPr defTabSz="914400" latinLnBrk="1"/>
            <a:endParaRPr kumimoji="0" lang="en-US">
              <a:ln>
                <a:solidFill>
                  <a:srgbClr val="FF0000"/>
                </a:solidFill>
              </a:ln>
              <a:solidFill>
                <a:prstClr val="black"/>
              </a:solidFill>
              <a:latin typeface="Verdana"/>
            </a:endParaRPr>
          </a:p>
        </p:txBody>
      </p:sp>
      <p:sp>
        <p:nvSpPr>
          <p:cNvPr id="69" name="Line 34"/>
          <p:cNvSpPr>
            <a:spLocks noChangeShapeType="1"/>
          </p:cNvSpPr>
          <p:nvPr/>
        </p:nvSpPr>
        <p:spPr bwMode="auto">
          <a:xfrm flipV="1">
            <a:off x="1150590" y="2996952"/>
            <a:ext cx="864096" cy="0"/>
          </a:xfrm>
          <a:prstGeom prst="line">
            <a:avLst/>
          </a:prstGeom>
          <a:noFill/>
          <a:ln w="57150">
            <a:solidFill>
              <a:srgbClr val="FF0000"/>
            </a:solidFill>
            <a:prstDash val="solid"/>
            <a:round/>
            <a:headEnd/>
            <a:tailEnd type="triangle" w="med" len="med"/>
          </a:ln>
          <a:effectLst/>
        </p:spPr>
        <p:txBody>
          <a:bodyPr/>
          <a:lstStyle/>
          <a:p>
            <a:pPr defTabSz="914400" latinLnBrk="1"/>
            <a:endParaRPr kumimoji="0" lang="en-US">
              <a:ln>
                <a:solidFill>
                  <a:srgbClr val="FF0000"/>
                </a:solidFill>
              </a:ln>
              <a:solidFill>
                <a:prstClr val="black"/>
              </a:solidFill>
              <a:latin typeface="Verdana"/>
            </a:endParaRPr>
          </a:p>
        </p:txBody>
      </p:sp>
      <p:sp>
        <p:nvSpPr>
          <p:cNvPr id="70" name="Oval 69"/>
          <p:cNvSpPr/>
          <p:nvPr/>
        </p:nvSpPr>
        <p:spPr bwMode="auto">
          <a:xfrm>
            <a:off x="179512" y="4077072"/>
            <a:ext cx="720080" cy="720080"/>
          </a:xfrm>
          <a:prstGeom prst="ellipse">
            <a:avLst/>
          </a:prstGeom>
          <a:solidFill>
            <a:schemeClr val="accent5">
              <a:lumMod val="40000"/>
              <a:lumOff val="60000"/>
              <a:alpha val="47000"/>
            </a:schemeClr>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kumimoji="0" lang="en-US">
              <a:solidFill>
                <a:prstClr val="black"/>
              </a:solidFill>
              <a:latin typeface="Arial" charset="0"/>
            </a:endParaRPr>
          </a:p>
        </p:txBody>
      </p:sp>
      <p:sp>
        <p:nvSpPr>
          <p:cNvPr id="71" name="Oval 70"/>
          <p:cNvSpPr/>
          <p:nvPr/>
        </p:nvSpPr>
        <p:spPr bwMode="auto">
          <a:xfrm>
            <a:off x="1187624" y="4077072"/>
            <a:ext cx="720080" cy="720080"/>
          </a:xfrm>
          <a:prstGeom prst="ellipse">
            <a:avLst/>
          </a:prstGeom>
          <a:solidFill>
            <a:schemeClr val="accent5">
              <a:lumMod val="40000"/>
              <a:lumOff val="60000"/>
              <a:alpha val="47000"/>
            </a:schemeClr>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kumimoji="0" lang="en-US">
              <a:solidFill>
                <a:prstClr val="black"/>
              </a:solidFill>
              <a:latin typeface="Arial" charset="0"/>
            </a:endParaRPr>
          </a:p>
        </p:txBody>
      </p:sp>
      <p:sp>
        <p:nvSpPr>
          <p:cNvPr id="72" name="Oval 71"/>
          <p:cNvSpPr/>
          <p:nvPr/>
        </p:nvSpPr>
        <p:spPr bwMode="auto">
          <a:xfrm>
            <a:off x="2771800" y="3717032"/>
            <a:ext cx="1224136" cy="720080"/>
          </a:xfrm>
          <a:prstGeom prst="ellipse">
            <a:avLst/>
          </a:prstGeom>
          <a:solidFill>
            <a:schemeClr val="accent5">
              <a:lumMod val="40000"/>
              <a:lumOff val="60000"/>
              <a:alpha val="47000"/>
            </a:schemeClr>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kumimoji="0" lang="en-US">
              <a:solidFill>
                <a:prstClr val="black"/>
              </a:solidFill>
              <a:latin typeface="Arial" charset="0"/>
            </a:endParaRPr>
          </a:p>
        </p:txBody>
      </p:sp>
      <p:sp>
        <p:nvSpPr>
          <p:cNvPr id="73" name="Line 34"/>
          <p:cNvSpPr>
            <a:spLocks noChangeShapeType="1"/>
          </p:cNvSpPr>
          <p:nvPr/>
        </p:nvSpPr>
        <p:spPr bwMode="auto">
          <a:xfrm flipV="1">
            <a:off x="2195736" y="2276872"/>
            <a:ext cx="0" cy="360040"/>
          </a:xfrm>
          <a:prstGeom prst="line">
            <a:avLst/>
          </a:prstGeom>
          <a:noFill/>
          <a:ln w="57150">
            <a:solidFill>
              <a:schemeClr val="accent5"/>
            </a:solidFill>
            <a:prstDash val="solid"/>
            <a:round/>
            <a:headEnd/>
            <a:tailEnd type="triangle" w="med" len="med"/>
          </a:ln>
          <a:effectLst/>
        </p:spPr>
        <p:txBody>
          <a:bodyPr/>
          <a:lstStyle/>
          <a:p>
            <a:pPr defTabSz="914400" latinLnBrk="1"/>
            <a:endParaRPr kumimoji="0" lang="en-US">
              <a:ln>
                <a:solidFill>
                  <a:srgbClr val="FF0000"/>
                </a:solidFill>
              </a:ln>
              <a:solidFill>
                <a:prstClr val="black"/>
              </a:solidFill>
              <a:latin typeface="Verdana"/>
            </a:endParaRPr>
          </a:p>
        </p:txBody>
      </p:sp>
      <p:sp>
        <p:nvSpPr>
          <p:cNvPr id="74" name="Oval 73"/>
          <p:cNvSpPr/>
          <p:nvPr/>
        </p:nvSpPr>
        <p:spPr bwMode="auto">
          <a:xfrm>
            <a:off x="3275856" y="1772816"/>
            <a:ext cx="864096" cy="864096"/>
          </a:xfrm>
          <a:prstGeom prst="ellipse">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kumimoji="0" lang="en-US" sz="1400">
              <a:solidFill>
                <a:prstClr val="black"/>
              </a:solidFill>
              <a:latin typeface="Arial" charset="0"/>
            </a:endParaRPr>
          </a:p>
        </p:txBody>
      </p:sp>
      <p:sp>
        <p:nvSpPr>
          <p:cNvPr id="75" name="Text Box 11"/>
          <p:cNvSpPr txBox="1">
            <a:spLocks noChangeArrowheads="1"/>
          </p:cNvSpPr>
          <p:nvPr/>
        </p:nvSpPr>
        <p:spPr bwMode="auto">
          <a:xfrm>
            <a:off x="3459738" y="1979548"/>
            <a:ext cx="464190" cy="369332"/>
          </a:xfrm>
          <a:prstGeom prst="rect">
            <a:avLst/>
          </a:prstGeom>
          <a:noFill/>
          <a:ln w="9525">
            <a:noFill/>
            <a:miter lim="800000"/>
            <a:headEnd/>
            <a:tailEnd/>
          </a:ln>
          <a:effectLst/>
        </p:spPr>
        <p:txBody>
          <a:bodyPr wrap="none">
            <a:spAutoFit/>
          </a:bodyPr>
          <a:lstStyle/>
          <a:p>
            <a:pPr defTabSz="914400" latinLnBrk="1"/>
            <a:r>
              <a:rPr kumimoji="0" lang="en-US" dirty="0">
                <a:solidFill>
                  <a:srgbClr val="000000"/>
                </a:solidFill>
                <a:latin typeface="Arial"/>
                <a:cs typeface="Arial"/>
              </a:rPr>
              <a:t>O</a:t>
            </a:r>
            <a:r>
              <a:rPr kumimoji="0" lang="en-US" baseline="-25000" dirty="0">
                <a:solidFill>
                  <a:srgbClr val="000000"/>
                </a:solidFill>
                <a:latin typeface="Arial"/>
                <a:cs typeface="Arial"/>
              </a:rPr>
              <a:t>3</a:t>
            </a:r>
            <a:endParaRPr kumimoji="0" lang="en-US" dirty="0">
              <a:solidFill>
                <a:srgbClr val="000000"/>
              </a:solidFill>
              <a:latin typeface="Arial"/>
              <a:cs typeface="Arial"/>
            </a:endParaRPr>
          </a:p>
        </p:txBody>
      </p:sp>
      <p:sp>
        <p:nvSpPr>
          <p:cNvPr id="750601" name="Text Box 9"/>
          <p:cNvSpPr txBox="1">
            <a:spLocks noChangeArrowheads="1"/>
          </p:cNvSpPr>
          <p:nvPr/>
        </p:nvSpPr>
        <p:spPr bwMode="auto">
          <a:xfrm>
            <a:off x="467544" y="2060848"/>
            <a:ext cx="1580456" cy="307777"/>
          </a:xfrm>
          <a:prstGeom prst="rect">
            <a:avLst/>
          </a:prstGeom>
          <a:noFill/>
          <a:ln w="9525">
            <a:noFill/>
            <a:miter lim="800000"/>
            <a:headEnd/>
            <a:tailEnd/>
          </a:ln>
          <a:effectLst/>
        </p:spPr>
        <p:txBody>
          <a:bodyPr wrap="none">
            <a:spAutoFit/>
          </a:bodyPr>
          <a:lstStyle/>
          <a:p>
            <a:pPr defTabSz="914400" latinLnBrk="1"/>
            <a:r>
              <a:rPr kumimoji="0" lang="en-US" sz="1400" b="1" dirty="0" err="1">
                <a:solidFill>
                  <a:srgbClr val="FF0000"/>
                </a:solidFill>
                <a:latin typeface="Verdana"/>
              </a:rPr>
              <a:t>h</a:t>
            </a:r>
            <a:r>
              <a:rPr kumimoji="0" lang="en-US" sz="1400" b="1" dirty="0" err="1">
                <a:solidFill>
                  <a:srgbClr val="FF0000"/>
                </a:solidFill>
                <a:latin typeface="Symbol" pitchFamily="18" charset="2"/>
              </a:rPr>
              <a:t>n</a:t>
            </a:r>
            <a:r>
              <a:rPr kumimoji="0" lang="en-US" sz="1400" b="1" dirty="0">
                <a:solidFill>
                  <a:srgbClr val="FF0000"/>
                </a:solidFill>
                <a:latin typeface="Verdana"/>
              </a:rPr>
              <a:t> (&lt;420 nm)</a:t>
            </a:r>
            <a:r>
              <a:rPr kumimoji="0" lang="en-US" sz="1400" b="1" dirty="0">
                <a:solidFill>
                  <a:srgbClr val="FF0000"/>
                </a:solidFill>
                <a:latin typeface="Symbol" pitchFamily="18" charset="2"/>
              </a:rPr>
              <a:t>  </a:t>
            </a:r>
            <a:endParaRPr kumimoji="0" lang="en-US" sz="1400" b="1" dirty="0">
              <a:solidFill>
                <a:srgbClr val="FF0000"/>
              </a:solidFill>
              <a:latin typeface="Verdana"/>
            </a:endParaRPr>
          </a:p>
        </p:txBody>
      </p:sp>
      <p:sp>
        <p:nvSpPr>
          <p:cNvPr id="77" name="Text Box 11"/>
          <p:cNvSpPr txBox="1">
            <a:spLocks noChangeArrowheads="1"/>
          </p:cNvSpPr>
          <p:nvPr/>
        </p:nvSpPr>
        <p:spPr bwMode="auto">
          <a:xfrm>
            <a:off x="2045404" y="1907540"/>
            <a:ext cx="366356" cy="369332"/>
          </a:xfrm>
          <a:prstGeom prst="rect">
            <a:avLst/>
          </a:prstGeom>
          <a:noFill/>
          <a:ln w="9525">
            <a:noFill/>
            <a:miter lim="800000"/>
            <a:headEnd/>
            <a:tailEnd/>
          </a:ln>
          <a:effectLst/>
        </p:spPr>
        <p:txBody>
          <a:bodyPr wrap="none">
            <a:spAutoFit/>
          </a:bodyPr>
          <a:lstStyle/>
          <a:p>
            <a:pPr defTabSz="914400" latinLnBrk="1"/>
            <a:r>
              <a:rPr kumimoji="0" lang="en-US" dirty="0">
                <a:solidFill>
                  <a:srgbClr val="000000"/>
                </a:solidFill>
                <a:latin typeface="Verdana"/>
              </a:rPr>
              <a:t>O</a:t>
            </a:r>
          </a:p>
        </p:txBody>
      </p:sp>
      <p:sp>
        <p:nvSpPr>
          <p:cNvPr id="78" name="Line 34"/>
          <p:cNvSpPr>
            <a:spLocks noChangeShapeType="1"/>
          </p:cNvSpPr>
          <p:nvPr/>
        </p:nvSpPr>
        <p:spPr bwMode="auto">
          <a:xfrm>
            <a:off x="2411760" y="2132856"/>
            <a:ext cx="792088" cy="0"/>
          </a:xfrm>
          <a:prstGeom prst="line">
            <a:avLst/>
          </a:prstGeom>
          <a:noFill/>
          <a:ln w="57150">
            <a:solidFill>
              <a:srgbClr val="FF0000"/>
            </a:solidFill>
            <a:prstDash val="solid"/>
            <a:round/>
            <a:headEnd/>
            <a:tailEnd type="triangle" w="med" len="med"/>
          </a:ln>
          <a:effectLst/>
        </p:spPr>
        <p:txBody>
          <a:bodyPr/>
          <a:lstStyle/>
          <a:p>
            <a:pPr defTabSz="914400" latinLnBrk="1"/>
            <a:endParaRPr kumimoji="0" lang="en-US">
              <a:ln>
                <a:solidFill>
                  <a:srgbClr val="FF0000"/>
                </a:solidFill>
              </a:ln>
              <a:solidFill>
                <a:prstClr val="black"/>
              </a:solidFill>
              <a:latin typeface="Verdana"/>
            </a:endParaRPr>
          </a:p>
        </p:txBody>
      </p:sp>
      <p:sp>
        <p:nvSpPr>
          <p:cNvPr id="34" name="Text Box 27"/>
          <p:cNvSpPr txBox="1">
            <a:spLocks noChangeArrowheads="1"/>
          </p:cNvSpPr>
          <p:nvPr/>
        </p:nvSpPr>
        <p:spPr bwMode="auto">
          <a:xfrm>
            <a:off x="2915816" y="3107576"/>
            <a:ext cx="1312278" cy="969496"/>
          </a:xfrm>
          <a:prstGeom prst="rect">
            <a:avLst/>
          </a:prstGeom>
          <a:noFill/>
          <a:ln w="9525">
            <a:noFill/>
            <a:miter lim="800000"/>
            <a:headEnd/>
            <a:tailEnd/>
          </a:ln>
          <a:effectLst/>
        </p:spPr>
        <p:txBody>
          <a:bodyPr wrap="none">
            <a:spAutoFit/>
          </a:bodyPr>
          <a:lstStyle/>
          <a:p>
            <a:pPr defTabSz="914400" latinLnBrk="1"/>
            <a:r>
              <a:rPr kumimoji="0" lang="en-US" sz="1600" dirty="0">
                <a:solidFill>
                  <a:srgbClr val="000000"/>
                </a:solidFill>
                <a:latin typeface="Verdana"/>
              </a:rPr>
              <a:t>AOD, type,</a:t>
            </a:r>
          </a:p>
          <a:p>
            <a:pPr defTabSz="914400" latinLnBrk="1"/>
            <a:r>
              <a:rPr kumimoji="0" lang="en-US" sz="1600" dirty="0">
                <a:solidFill>
                  <a:srgbClr val="000000"/>
                </a:solidFill>
                <a:latin typeface="Verdana"/>
              </a:rPr>
              <a:t>Height </a:t>
            </a:r>
          </a:p>
          <a:p>
            <a:pPr defTabSz="914400" latinLnBrk="1"/>
            <a:endParaRPr kumimoji="0" lang="en-US" sz="900" dirty="0">
              <a:solidFill>
                <a:srgbClr val="000000"/>
              </a:solidFill>
              <a:latin typeface="Verdana"/>
            </a:endParaRPr>
          </a:p>
          <a:p>
            <a:pPr defTabSz="914400" latinLnBrk="1"/>
            <a:r>
              <a:rPr kumimoji="0" lang="en-US" sz="1600" dirty="0">
                <a:solidFill>
                  <a:srgbClr val="000000"/>
                </a:solidFill>
                <a:latin typeface="Verdana"/>
              </a:rPr>
              <a:t>Aerosol</a:t>
            </a:r>
          </a:p>
        </p:txBody>
      </p:sp>
      <p:sp>
        <p:nvSpPr>
          <p:cNvPr id="30" name="Oval 29"/>
          <p:cNvSpPr/>
          <p:nvPr/>
        </p:nvSpPr>
        <p:spPr bwMode="auto">
          <a:xfrm>
            <a:off x="7118360" y="1634668"/>
            <a:ext cx="1056595" cy="1008112"/>
          </a:xfrm>
          <a:prstGeom prst="ellipse">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kumimoji="0" lang="en-US">
              <a:solidFill>
                <a:prstClr val="black"/>
              </a:solidFill>
              <a:latin typeface="Arial" charset="0"/>
            </a:endParaRPr>
          </a:p>
        </p:txBody>
      </p:sp>
      <p:sp>
        <p:nvSpPr>
          <p:cNvPr id="31" name="Text Box 22"/>
          <p:cNvSpPr txBox="1">
            <a:spLocks noChangeArrowheads="1"/>
          </p:cNvSpPr>
          <p:nvPr/>
        </p:nvSpPr>
        <p:spPr bwMode="auto">
          <a:xfrm>
            <a:off x="7101157" y="1959333"/>
            <a:ext cx="1096574" cy="338554"/>
          </a:xfrm>
          <a:prstGeom prst="rect">
            <a:avLst/>
          </a:prstGeom>
          <a:noFill/>
          <a:ln w="9525">
            <a:noFill/>
            <a:miter lim="800000"/>
            <a:headEnd/>
            <a:tailEnd/>
          </a:ln>
          <a:effectLst/>
        </p:spPr>
        <p:txBody>
          <a:bodyPr wrap="none">
            <a:spAutoFit/>
          </a:bodyPr>
          <a:lstStyle/>
          <a:p>
            <a:pPr defTabSz="914400" latinLnBrk="1"/>
            <a:r>
              <a:rPr kumimoji="0" lang="en-US" sz="1600" dirty="0" smtClean="0">
                <a:solidFill>
                  <a:srgbClr val="000000"/>
                </a:solidFill>
                <a:latin typeface="Arial"/>
                <a:cs typeface="Arial"/>
              </a:rPr>
              <a:t>CHOCHO</a:t>
            </a:r>
            <a:endParaRPr kumimoji="0" lang="en-US" sz="1600" dirty="0">
              <a:solidFill>
                <a:srgbClr val="000000"/>
              </a:solidFill>
              <a:latin typeface="Arial"/>
              <a:cs typeface="Arial"/>
            </a:endParaRPr>
          </a:p>
        </p:txBody>
      </p:sp>
    </p:spTree>
    <p:extLst>
      <p:ext uri="{BB962C8B-B14F-4D97-AF65-F5344CB8AC3E}">
        <p14:creationId xmlns:p14="http://schemas.microsoft.com/office/powerpoint/2010/main" val="17431162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표 3"/>
          <p:cNvGraphicFramePr>
            <a:graphicFrameLocks noGrp="1"/>
          </p:cNvGraphicFramePr>
          <p:nvPr>
            <p:extLst>
              <p:ext uri="{D42A27DB-BD31-4B8C-83A1-F6EECF244321}">
                <p14:modId xmlns:p14="http://schemas.microsoft.com/office/powerpoint/2010/main" val="3848283406"/>
              </p:ext>
            </p:extLst>
          </p:nvPr>
        </p:nvGraphicFramePr>
        <p:xfrm>
          <a:off x="31748" y="533951"/>
          <a:ext cx="9080906" cy="6258552"/>
        </p:xfrm>
        <a:graphic>
          <a:graphicData uri="http://schemas.openxmlformats.org/drawingml/2006/table">
            <a:tbl>
              <a:tblPr/>
              <a:tblGrid>
                <a:gridCol w="921393"/>
                <a:gridCol w="983765"/>
                <a:gridCol w="849866"/>
                <a:gridCol w="972359"/>
                <a:gridCol w="972359"/>
                <a:gridCol w="891332"/>
                <a:gridCol w="891332"/>
                <a:gridCol w="1173992"/>
                <a:gridCol w="637457"/>
                <a:gridCol w="787051"/>
              </a:tblGrid>
              <a:tr h="510232">
                <a:tc>
                  <a:txBody>
                    <a:bodyPr/>
                    <a:lstStyle/>
                    <a:p>
                      <a:pPr algn="ctr" latinLnBrk="0" hangingPunct="0"/>
                      <a:r>
                        <a:rPr lang="en-US" altLang="ko-KR" sz="1400" b="1" kern="100" dirty="0" smtClean="0">
                          <a:latin typeface="Arial" pitchFamily="34" charset="0"/>
                          <a:ea typeface="맑은 고딕"/>
                          <a:cs typeface="Arial" pitchFamily="34" charset="0"/>
                        </a:rPr>
                        <a:t>Product</a:t>
                      </a:r>
                      <a:endParaRPr lang="ko-KR" sz="1400" kern="100" dirty="0">
                        <a:latin typeface="Arial" pitchFamily="34" charset="0"/>
                        <a:ea typeface="맑은 고딕"/>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latinLnBrk="0" hangingPunct="0"/>
                      <a:r>
                        <a:rPr lang="en-US" altLang="ko-KR" sz="1400" b="1" kern="100" dirty="0" smtClean="0">
                          <a:latin typeface="Arial" pitchFamily="34" charset="0"/>
                          <a:ea typeface="맑은 고딕"/>
                          <a:cs typeface="Arial" pitchFamily="34" charset="0"/>
                        </a:rPr>
                        <a:t>Importance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latinLnBrk="0" hangingPunct="0"/>
                      <a:r>
                        <a:rPr lang="en-US" sz="1400" b="1" kern="100" dirty="0" smtClean="0">
                          <a:latin typeface="Arial" pitchFamily="34" charset="0"/>
                          <a:ea typeface="맑은 고딕"/>
                          <a:cs typeface="Arial" pitchFamily="34" charset="0"/>
                        </a:rPr>
                        <a:t>Min</a:t>
                      </a:r>
                    </a:p>
                    <a:p>
                      <a:pPr algn="ctr" latinLnBrk="0" hangingPunct="0"/>
                      <a:r>
                        <a:rPr lang="en-US" sz="1400" kern="100" dirty="0" smtClean="0">
                          <a:latin typeface="Arial" pitchFamily="34" charset="0"/>
                          <a:ea typeface="맑은 고딕"/>
                          <a:cs typeface="Arial" pitchFamily="34" charset="0"/>
                        </a:rPr>
                        <a:t>(cm</a:t>
                      </a:r>
                      <a:r>
                        <a:rPr lang="en-US" sz="1400" kern="100" baseline="30000" dirty="0" smtClean="0">
                          <a:latin typeface="Arial" pitchFamily="34" charset="0"/>
                          <a:ea typeface="맑은 고딕"/>
                          <a:cs typeface="Arial" pitchFamily="34" charset="0"/>
                        </a:rPr>
                        <a:t>-2</a:t>
                      </a:r>
                      <a:r>
                        <a:rPr lang="en-US" sz="1400" kern="100" dirty="0" smtClean="0">
                          <a:latin typeface="Arial" pitchFamily="34" charset="0"/>
                          <a:ea typeface="맑은 고딕"/>
                          <a:cs typeface="Arial" pitchFamily="34" charset="0"/>
                        </a:rPr>
                        <a:t>)</a:t>
                      </a:r>
                      <a:endParaRPr lang="ko-KR" sz="1400" kern="100" dirty="0">
                        <a:latin typeface="Arial" pitchFamily="34" charset="0"/>
                        <a:ea typeface="맑은 고딕"/>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latinLnBrk="0" hangingPunct="0"/>
                      <a:r>
                        <a:rPr lang="en-US" sz="1400" b="1" kern="100" dirty="0" smtClean="0">
                          <a:latin typeface="Arial" pitchFamily="34" charset="0"/>
                          <a:ea typeface="맑은 고딕"/>
                          <a:cs typeface="Arial" pitchFamily="34" charset="0"/>
                        </a:rPr>
                        <a:t>Max</a:t>
                      </a:r>
                    </a:p>
                    <a:p>
                      <a:pPr marL="0" marR="0" indent="0" algn="ctr" defTabSz="914400" rtl="0" eaLnBrk="1" fontAlgn="auto" latinLnBrk="0" hangingPunct="0">
                        <a:lnSpc>
                          <a:spcPct val="100000"/>
                        </a:lnSpc>
                        <a:spcBef>
                          <a:spcPts val="0"/>
                        </a:spcBef>
                        <a:spcAft>
                          <a:spcPts val="0"/>
                        </a:spcAft>
                        <a:buClrTx/>
                        <a:buSzTx/>
                        <a:buFontTx/>
                        <a:buNone/>
                        <a:tabLst/>
                        <a:defRPr/>
                      </a:pPr>
                      <a:r>
                        <a:rPr lang="en-US" sz="1400" kern="100" dirty="0" smtClean="0">
                          <a:latin typeface="Arial" pitchFamily="34" charset="0"/>
                          <a:ea typeface="맑은 고딕"/>
                          <a:cs typeface="Arial" pitchFamily="34" charset="0"/>
                        </a:rPr>
                        <a:t>(cm</a:t>
                      </a:r>
                      <a:r>
                        <a:rPr lang="en-US" sz="1400" kern="100" baseline="30000" dirty="0" smtClean="0">
                          <a:latin typeface="Arial" pitchFamily="34" charset="0"/>
                          <a:ea typeface="맑은 고딕"/>
                          <a:cs typeface="Arial" pitchFamily="34" charset="0"/>
                        </a:rPr>
                        <a:t>-2</a:t>
                      </a:r>
                      <a:r>
                        <a:rPr lang="en-US" sz="1400" kern="100" dirty="0" smtClean="0">
                          <a:latin typeface="Arial" pitchFamily="34" charset="0"/>
                          <a:ea typeface="맑은 고딕"/>
                          <a:cs typeface="Arial" pitchFamily="34" charset="0"/>
                        </a:rPr>
                        <a:t>)</a:t>
                      </a:r>
                      <a:endParaRPr lang="ko-KR" altLang="en-US" sz="1400" kern="100" dirty="0" smtClean="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latinLnBrk="0" hangingPunct="0"/>
                      <a:r>
                        <a:rPr lang="en-US" altLang="ko-KR" sz="1400" b="1" kern="100" dirty="0" smtClean="0">
                          <a:latin typeface="Arial" pitchFamily="34" charset="0"/>
                          <a:ea typeface="맑은 고딕"/>
                          <a:cs typeface="Arial" pitchFamily="34" charset="0"/>
                        </a:rPr>
                        <a:t>Nominal</a:t>
                      </a:r>
                    </a:p>
                    <a:p>
                      <a:pPr marL="0" marR="0" indent="0" algn="ctr" defTabSz="914400" rtl="0" eaLnBrk="1" fontAlgn="auto" latinLnBrk="0" hangingPunct="0">
                        <a:lnSpc>
                          <a:spcPct val="100000"/>
                        </a:lnSpc>
                        <a:spcBef>
                          <a:spcPts val="0"/>
                        </a:spcBef>
                        <a:spcAft>
                          <a:spcPts val="0"/>
                        </a:spcAft>
                        <a:buClrTx/>
                        <a:buSzTx/>
                        <a:buFontTx/>
                        <a:buNone/>
                        <a:tabLst/>
                        <a:defRPr/>
                      </a:pPr>
                      <a:r>
                        <a:rPr lang="en-US" sz="1400" kern="100" dirty="0" smtClean="0">
                          <a:latin typeface="Arial" pitchFamily="34" charset="0"/>
                          <a:ea typeface="맑은 고딕"/>
                          <a:cs typeface="Arial" pitchFamily="34" charset="0"/>
                        </a:rPr>
                        <a:t>(cm</a:t>
                      </a:r>
                      <a:r>
                        <a:rPr lang="en-US" sz="1400" kern="100" baseline="30000" dirty="0" smtClean="0">
                          <a:latin typeface="Arial" pitchFamily="34" charset="0"/>
                          <a:ea typeface="맑은 고딕"/>
                          <a:cs typeface="Arial" pitchFamily="34" charset="0"/>
                        </a:rPr>
                        <a:t>-2</a:t>
                      </a:r>
                      <a:r>
                        <a:rPr lang="en-US" sz="1400" kern="100" dirty="0" smtClean="0">
                          <a:latin typeface="Arial" pitchFamily="34" charset="0"/>
                          <a:ea typeface="맑은 고딕"/>
                          <a:cs typeface="Arial" pitchFamily="34" charset="0"/>
                        </a:rPr>
                        <a:t>)</a:t>
                      </a:r>
                      <a:endParaRPr lang="ko-KR" altLang="en-US" sz="1400" kern="100" dirty="0" smtClean="0">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latinLnBrk="0" hangingPunct="0"/>
                      <a:r>
                        <a:rPr lang="en-US" altLang="ko-KR" sz="1400" b="1" kern="100" dirty="0" smtClean="0">
                          <a:latin typeface="Arial" pitchFamily="34" charset="0"/>
                          <a:ea typeface="맑은 고딕"/>
                          <a:cs typeface="Arial" pitchFamily="34" charset="0"/>
                        </a:rPr>
                        <a:t>Accuracy</a:t>
                      </a:r>
                      <a:endParaRPr lang="ko-KR" sz="1400" kern="100" dirty="0">
                        <a:latin typeface="Arial" pitchFamily="34" charset="0"/>
                        <a:ea typeface="맑은 고딕"/>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latinLnBrk="0" hangingPunct="0"/>
                      <a:r>
                        <a:rPr lang="en-US" sz="1400" b="1" kern="100" dirty="0" smtClean="0">
                          <a:latin typeface="Arial" pitchFamily="34" charset="0"/>
                          <a:ea typeface="맑은 고딕"/>
                          <a:cs typeface="Arial" pitchFamily="34" charset="0"/>
                        </a:rPr>
                        <a:t>Window (</a:t>
                      </a:r>
                      <a:r>
                        <a:rPr lang="en-US" sz="1400" b="1" kern="100" dirty="0">
                          <a:latin typeface="Arial" pitchFamily="34" charset="0"/>
                          <a:ea typeface="맑은 고딕"/>
                          <a:cs typeface="Arial" pitchFamily="34" charset="0"/>
                        </a:rPr>
                        <a:t>nm)</a:t>
                      </a:r>
                      <a:endParaRPr lang="ko-KR" sz="1400" kern="100" dirty="0">
                        <a:latin typeface="Arial" pitchFamily="34" charset="0"/>
                        <a:ea typeface="맑은 고딕"/>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latinLnBrk="0" hangingPunct="0"/>
                      <a:r>
                        <a:rPr lang="en-US" altLang="ko-KR" sz="1400" b="1" kern="100" baseline="0" dirty="0" smtClean="0">
                          <a:latin typeface="Arial" pitchFamily="34" charset="0"/>
                          <a:ea typeface="맑은 고딕"/>
                          <a:cs typeface="Arial" pitchFamily="34" charset="0"/>
                        </a:rPr>
                        <a:t> </a:t>
                      </a:r>
                      <a:r>
                        <a:rPr lang="en-US" altLang="ko-KR" sz="1400" b="1" kern="100" baseline="0" dirty="0" err="1" smtClean="0">
                          <a:latin typeface="Arial" pitchFamily="34" charset="0"/>
                          <a:ea typeface="맑은 고딕"/>
                          <a:cs typeface="Arial" pitchFamily="34" charset="0"/>
                        </a:rPr>
                        <a:t>Horiz</a:t>
                      </a:r>
                      <a:r>
                        <a:rPr lang="en-US" altLang="ko-KR" sz="1400" b="1" kern="100" baseline="0" dirty="0" smtClean="0">
                          <a:latin typeface="Arial" pitchFamily="34" charset="0"/>
                          <a:ea typeface="맑은 고딕"/>
                          <a:cs typeface="Arial" pitchFamily="34" charset="0"/>
                        </a:rPr>
                        <a:t> </a:t>
                      </a:r>
                      <a:r>
                        <a:rPr lang="en-US" altLang="ko-KR" sz="1400" b="1" kern="100" baseline="0" dirty="0" err="1" smtClean="0">
                          <a:latin typeface="Arial" pitchFamily="34" charset="0"/>
                          <a:ea typeface="맑은 고딕"/>
                          <a:cs typeface="Arial" pitchFamily="34" charset="0"/>
                        </a:rPr>
                        <a:t>Resol</a:t>
                      </a:r>
                      <a:r>
                        <a:rPr lang="en-US" altLang="ko-KR" sz="1400" b="1" kern="100" baseline="0" dirty="0" smtClean="0">
                          <a:latin typeface="Arial" pitchFamily="34" charset="0"/>
                          <a:ea typeface="맑은 고딕"/>
                          <a:cs typeface="Arial" pitchFamily="34" charset="0"/>
                        </a:rPr>
                        <a:t> </a:t>
                      </a:r>
                      <a:r>
                        <a:rPr lang="en-US" altLang="ko-KR" sz="1400" b="1" kern="100" baseline="0" dirty="0" smtClean="0">
                          <a:latin typeface="Arial" pitchFamily="34" charset="0"/>
                          <a:ea typeface="맑은 고딕"/>
                          <a:cs typeface="Arial" pitchFamily="34" charset="0"/>
                        </a:rPr>
                        <a:t>(km</a:t>
                      </a:r>
                      <a:r>
                        <a:rPr lang="en-US" altLang="ko-KR" sz="1400" b="1" kern="100" baseline="30000" dirty="0" smtClean="0">
                          <a:latin typeface="Arial" pitchFamily="34" charset="0"/>
                          <a:ea typeface="맑은 고딕"/>
                          <a:cs typeface="Arial" pitchFamily="34" charset="0"/>
                        </a:rPr>
                        <a:t>2</a:t>
                      </a:r>
                      <a:r>
                        <a:rPr lang="en-US" altLang="ko-KR" sz="1400" b="1" kern="100" baseline="0" dirty="0" smtClean="0">
                          <a:latin typeface="Arial" pitchFamily="34" charset="0"/>
                          <a:ea typeface="맑은 고딕"/>
                          <a:cs typeface="Arial" pitchFamily="34" charset="0"/>
                        </a:rPr>
                        <a:t>)@Seoul</a:t>
                      </a:r>
                      <a:endParaRPr lang="ko-KR" sz="1400" b="1" kern="100" dirty="0">
                        <a:latin typeface="Arial" pitchFamily="34" charset="0"/>
                        <a:ea typeface="맑은 고딕"/>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latinLnBrk="0" hangingPunct="0"/>
                      <a:r>
                        <a:rPr lang="en-US" altLang="ko-KR" sz="1400" b="1" kern="100" dirty="0" smtClean="0">
                          <a:latin typeface="Arial" pitchFamily="34" charset="0"/>
                          <a:ea typeface="맑은 고딕"/>
                          <a:cs typeface="Arial" pitchFamily="34" charset="0"/>
                        </a:rPr>
                        <a:t>SZA</a:t>
                      </a:r>
                    </a:p>
                    <a:p>
                      <a:pPr algn="ctr" latinLnBrk="0" hangingPunct="0"/>
                      <a:r>
                        <a:rPr lang="en-US" altLang="ko-KR" sz="1400" b="1" kern="100" dirty="0" smtClean="0">
                          <a:latin typeface="Arial" pitchFamily="34" charset="0"/>
                          <a:ea typeface="맑은 고딕"/>
                          <a:cs typeface="Arial" pitchFamily="34" charset="0"/>
                        </a:rPr>
                        <a:t>(</a:t>
                      </a:r>
                      <a:r>
                        <a:rPr lang="en-US" altLang="ko-KR" sz="1400" b="1" kern="100" dirty="0" err="1" smtClean="0">
                          <a:latin typeface="Arial" pitchFamily="34" charset="0"/>
                          <a:ea typeface="맑은 고딕"/>
                          <a:cs typeface="Arial" pitchFamily="34" charset="0"/>
                        </a:rPr>
                        <a:t>deg</a:t>
                      </a:r>
                      <a:r>
                        <a:rPr lang="en-US" altLang="ko-KR" sz="1400" b="1" kern="100" dirty="0" smtClean="0">
                          <a:latin typeface="Arial" pitchFamily="34" charset="0"/>
                          <a:ea typeface="맑은 고딕"/>
                          <a:cs typeface="Arial" pitchFamily="34" charset="0"/>
                        </a:rPr>
                        <a:t>)</a:t>
                      </a:r>
                      <a:endParaRPr lang="ko-KR" sz="1400" b="1" kern="100" dirty="0">
                        <a:latin typeface="Arial" pitchFamily="34" charset="0"/>
                        <a:ea typeface="맑은 고딕"/>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latinLnBrk="0" hangingPunct="0"/>
                      <a:r>
                        <a:rPr lang="en-US" altLang="ko-KR" sz="1400" b="1" kern="100" dirty="0" smtClean="0">
                          <a:latin typeface="Arial" pitchFamily="34" charset="0"/>
                          <a:ea typeface="맑은 고딕"/>
                          <a:cs typeface="Arial" pitchFamily="34" charset="0"/>
                        </a:rPr>
                        <a:t>Algorithm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10">
                      <a:fgClr>
                        <a:srgbClr val="FFFFFF"/>
                      </a:fgClr>
                      <a:bgClr>
                        <a:srgbClr val="E5E5E5"/>
                      </a:bgClr>
                    </a:pattFill>
                  </a:tcPr>
                </a:tc>
              </a:tr>
              <a:tr h="613079">
                <a:tc>
                  <a:txBody>
                    <a:bodyPr/>
                    <a:lstStyle/>
                    <a:p>
                      <a:pPr algn="ctr" latinLnBrk="0" hangingPunct="0"/>
                      <a:r>
                        <a:rPr lang="en-US" sz="1400" b="1" u="none" kern="100" dirty="0">
                          <a:latin typeface="Arial" pitchFamily="34" charset="0"/>
                          <a:ea typeface="맑은 고딕"/>
                          <a:cs typeface="Arial" pitchFamily="34" charset="0"/>
                        </a:rPr>
                        <a:t>NO</a:t>
                      </a:r>
                      <a:r>
                        <a:rPr lang="en-US" sz="1400" b="1" u="none" kern="100" baseline="-25000" dirty="0">
                          <a:latin typeface="Arial" pitchFamily="34" charset="0"/>
                          <a:ea typeface="맑은 고딕"/>
                          <a:cs typeface="Arial" pitchFamily="34" charset="0"/>
                        </a:rPr>
                        <a:t>2</a:t>
                      </a:r>
                      <a:endParaRPr lang="ko-KR" sz="1400" u="none" kern="100" baseline="-250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altLang="ko-KR" sz="1400" u="none" kern="100" dirty="0" smtClean="0">
                          <a:latin typeface="Arial" pitchFamily="34" charset="0"/>
                          <a:ea typeface="맑은 고딕"/>
                          <a:cs typeface="Arial" pitchFamily="34" charset="0"/>
                        </a:rPr>
                        <a:t>O3</a:t>
                      </a:r>
                      <a:r>
                        <a:rPr lang="en-US" altLang="ko-KR" sz="1400" u="none" kern="100" baseline="0" dirty="0" smtClean="0">
                          <a:latin typeface="Arial" pitchFamily="34" charset="0"/>
                          <a:ea typeface="맑은 고딕"/>
                          <a:cs typeface="Arial" pitchFamily="34" charset="0"/>
                        </a:rPr>
                        <a:t> precursor</a:t>
                      </a:r>
                      <a:endParaRPr lang="en-US" altLang="ko-KR" sz="1400" u="none" kern="100" dirty="0" smtClean="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sz="1400" u="none" kern="100" dirty="0" smtClean="0">
                          <a:latin typeface="Arial" pitchFamily="34" charset="0"/>
                          <a:ea typeface="맑은 고딕"/>
                          <a:cs typeface="Arial" pitchFamily="34" charset="0"/>
                        </a:rPr>
                        <a:t>3x10</a:t>
                      </a:r>
                      <a:r>
                        <a:rPr lang="en-US" sz="1400" u="none" kern="100" baseline="30000" dirty="0" smtClean="0">
                          <a:latin typeface="Arial" pitchFamily="34" charset="0"/>
                          <a:ea typeface="맑은 고딕"/>
                          <a:cs typeface="Arial" pitchFamily="34" charset="0"/>
                        </a:rPr>
                        <a:t>13</a:t>
                      </a:r>
                      <a:endParaRPr lang="ko-KR" sz="1400" u="none" kern="100" baseline="300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sz="1400" u="none" kern="100" dirty="0" smtClean="0">
                          <a:latin typeface="Arial" pitchFamily="34" charset="0"/>
                          <a:ea typeface="맑은 고딕"/>
                          <a:cs typeface="Arial" pitchFamily="34" charset="0"/>
                        </a:rPr>
                        <a:t>1</a:t>
                      </a:r>
                      <a:r>
                        <a:rPr lang="en-US" altLang="ko-KR" sz="1400" u="none" kern="100" dirty="0" smtClean="0">
                          <a:latin typeface="Arial" pitchFamily="34" charset="0"/>
                          <a:ea typeface="+mn-ea"/>
                          <a:cs typeface="Arial" pitchFamily="34" charset="0"/>
                        </a:rPr>
                        <a:t>x10</a:t>
                      </a:r>
                      <a:r>
                        <a:rPr lang="en-US" altLang="ko-KR" sz="1400" u="none" kern="100" baseline="30000" dirty="0" smtClean="0">
                          <a:latin typeface="Arial" pitchFamily="34" charset="0"/>
                          <a:ea typeface="+mn-ea"/>
                          <a:cs typeface="Arial" pitchFamily="34" charset="0"/>
                        </a:rPr>
                        <a:t>17</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sz="1400" u="none" kern="100" dirty="0" smtClean="0">
                          <a:latin typeface="Arial" pitchFamily="34" charset="0"/>
                          <a:ea typeface="맑은 고딕"/>
                          <a:cs typeface="Arial" pitchFamily="34" charset="0"/>
                        </a:rPr>
                        <a:t>1</a:t>
                      </a:r>
                      <a:r>
                        <a:rPr lang="en-US" altLang="ko-KR" sz="1400" u="none" kern="100" dirty="0" smtClean="0">
                          <a:latin typeface="Arial" pitchFamily="34" charset="0"/>
                          <a:ea typeface="+mn-ea"/>
                          <a:cs typeface="Arial" pitchFamily="34" charset="0"/>
                        </a:rPr>
                        <a:t>x10</a:t>
                      </a:r>
                      <a:r>
                        <a:rPr lang="en-US" altLang="ko-KR" sz="1400" u="none" kern="100" baseline="30000" dirty="0" smtClean="0">
                          <a:latin typeface="Arial" pitchFamily="34" charset="0"/>
                          <a:ea typeface="+mn-ea"/>
                          <a:cs typeface="Arial" pitchFamily="34" charset="0"/>
                        </a:rPr>
                        <a:t>14</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0">
                        <a:lnSpc>
                          <a:spcPct val="100000"/>
                        </a:lnSpc>
                        <a:spcBef>
                          <a:spcPts val="0"/>
                        </a:spcBef>
                        <a:spcAft>
                          <a:spcPts val="0"/>
                        </a:spcAft>
                        <a:buClrTx/>
                        <a:buSzTx/>
                        <a:buFontTx/>
                        <a:buNone/>
                        <a:tabLst/>
                        <a:defRPr/>
                      </a:pPr>
                      <a:r>
                        <a:rPr lang="en-US" sz="1400" u="none" kern="100" dirty="0" smtClean="0">
                          <a:solidFill>
                            <a:srgbClr val="000000"/>
                          </a:solidFill>
                          <a:latin typeface="Arial" pitchFamily="34" charset="0"/>
                          <a:ea typeface="맑은 고딕"/>
                          <a:cs typeface="Arial" pitchFamily="34" charset="0"/>
                        </a:rPr>
                        <a:t>1</a:t>
                      </a:r>
                      <a:r>
                        <a:rPr lang="en-US" altLang="ko-KR" sz="1400" u="none" kern="100" dirty="0" smtClean="0">
                          <a:solidFill>
                            <a:srgbClr val="000000"/>
                          </a:solidFill>
                          <a:latin typeface="Arial" pitchFamily="34" charset="0"/>
                          <a:ea typeface="+mn-ea"/>
                          <a:cs typeface="Arial" pitchFamily="34" charset="0"/>
                        </a:rPr>
                        <a:t>x10</a:t>
                      </a:r>
                      <a:r>
                        <a:rPr lang="en-US" altLang="ko-KR" sz="1400" u="none" kern="100" baseline="30000" dirty="0" smtClean="0">
                          <a:solidFill>
                            <a:srgbClr val="000000"/>
                          </a:solidFill>
                          <a:latin typeface="Arial" pitchFamily="34" charset="0"/>
                          <a:ea typeface="+mn-ea"/>
                          <a:cs typeface="Arial" pitchFamily="34" charset="0"/>
                        </a:rPr>
                        <a:t>15</a:t>
                      </a:r>
                    </a:p>
                    <a:p>
                      <a:pPr marL="0" marR="0" indent="0" algn="ctr" defTabSz="914400" rtl="0" eaLnBrk="1" fontAlgn="auto" latinLnBrk="0" hangingPunct="0">
                        <a:lnSpc>
                          <a:spcPct val="100000"/>
                        </a:lnSpc>
                        <a:spcBef>
                          <a:spcPts val="0"/>
                        </a:spcBef>
                        <a:spcAft>
                          <a:spcPts val="0"/>
                        </a:spcAft>
                        <a:buClrTx/>
                        <a:buSzTx/>
                        <a:buFontTx/>
                        <a:buNone/>
                        <a:tabLst/>
                        <a:defRPr/>
                      </a:pPr>
                      <a:r>
                        <a:rPr lang="en-US" sz="1400" kern="100" dirty="0" smtClean="0">
                          <a:latin typeface="Arial" pitchFamily="34" charset="0"/>
                          <a:ea typeface="맑은 고딕"/>
                          <a:cs typeface="Arial" pitchFamily="34" charset="0"/>
                        </a:rPr>
                        <a:t>cm</a:t>
                      </a:r>
                      <a:r>
                        <a:rPr lang="en-US" sz="1400" kern="100" baseline="30000" dirty="0" smtClean="0">
                          <a:latin typeface="Arial" pitchFamily="34" charset="0"/>
                          <a:ea typeface="맑은 고딕"/>
                          <a:cs typeface="Arial" pitchFamily="34" charset="0"/>
                        </a:rPr>
                        <a:t>-2</a:t>
                      </a:r>
                      <a:endParaRPr lang="en-US" sz="1400" u="none" kern="100" dirty="0" smtClean="0">
                        <a:solidFill>
                          <a:srgbClr val="00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sz="1400" u="none" kern="100" dirty="0" smtClean="0">
                          <a:solidFill>
                            <a:srgbClr val="000000"/>
                          </a:solidFill>
                          <a:latin typeface="Arial" pitchFamily="34" charset="0"/>
                          <a:ea typeface="맑은 고딕"/>
                          <a:cs typeface="Arial" pitchFamily="34" charset="0"/>
                        </a:rPr>
                        <a:t>425-450</a:t>
                      </a:r>
                      <a:endParaRPr lang="ko-KR" sz="1400" u="none" kern="100" dirty="0">
                        <a:solidFill>
                          <a:srgbClr val="00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altLang="ko-KR" sz="1400" u="none" kern="100" dirty="0" smtClean="0">
                          <a:latin typeface="Arial" pitchFamily="34" charset="0"/>
                          <a:ea typeface="맑은 고딕"/>
                          <a:cs typeface="Arial" pitchFamily="34" charset="0"/>
                        </a:rPr>
                        <a:t>7</a:t>
                      </a:r>
                      <a:r>
                        <a:rPr lang="en-US" altLang="ko-KR" sz="1400" u="none" kern="100" baseline="0" dirty="0" smtClean="0">
                          <a:latin typeface="Arial" pitchFamily="34" charset="0"/>
                          <a:ea typeface="맑은 고딕"/>
                          <a:cs typeface="Arial" pitchFamily="34" charset="0"/>
                        </a:rPr>
                        <a:t> x 8</a:t>
                      </a:r>
                    </a:p>
                    <a:p>
                      <a:pPr marL="0" marR="0" indent="0" algn="ctr" defTabSz="914400" rtl="0" eaLnBrk="1" fontAlgn="auto" latinLnBrk="0" hangingPunct="0">
                        <a:lnSpc>
                          <a:spcPct val="100000"/>
                        </a:lnSpc>
                        <a:spcBef>
                          <a:spcPts val="0"/>
                        </a:spcBef>
                        <a:spcAft>
                          <a:spcPts val="0"/>
                        </a:spcAft>
                        <a:buClrTx/>
                        <a:buSzTx/>
                        <a:buFontTx/>
                        <a:buNone/>
                        <a:tabLst/>
                        <a:defRPr/>
                      </a:pPr>
                      <a:r>
                        <a:rPr lang="en-US" altLang="ko-KR" sz="1400" u="none" kern="100" dirty="0" smtClean="0">
                          <a:solidFill>
                            <a:srgbClr val="FF0000"/>
                          </a:solidFill>
                          <a:latin typeface="Arial" pitchFamily="34" charset="0"/>
                          <a:ea typeface="+mn-ea"/>
                          <a:cs typeface="Arial" pitchFamily="34" charset="0"/>
                        </a:rPr>
                        <a:t>x 2 pixels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altLang="ko-KR" sz="1400" u="none" kern="100" dirty="0" smtClean="0">
                          <a:latin typeface="Arial" pitchFamily="34" charset="0"/>
                          <a:ea typeface="맑은 고딕"/>
                          <a:cs typeface="Arial" pitchFamily="34" charset="0"/>
                        </a:rPr>
                        <a:t>&lt; 70</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latinLnBrk="0" hangingPunct="0"/>
                      <a:r>
                        <a:rPr lang="en-US" altLang="ko-KR" sz="1600" dirty="0" smtClean="0"/>
                        <a:t>BOAS</a:t>
                      </a:r>
                    </a:p>
                    <a:p>
                      <a:pPr latinLnBrk="0" hangingPunct="0"/>
                      <a:r>
                        <a:rPr lang="en-US" altLang="ko-KR" sz="1600" dirty="0" smtClean="0"/>
                        <a:t>DOAS</a:t>
                      </a:r>
                      <a:endParaRPr lang="en-US" sz="16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35428">
                <a:tc>
                  <a:txBody>
                    <a:bodyPr/>
                    <a:lstStyle/>
                    <a:p>
                      <a:pPr algn="ctr" latinLnBrk="0" hangingPunct="0"/>
                      <a:r>
                        <a:rPr lang="en-US" sz="1400" b="1" u="none" kern="100" dirty="0" smtClean="0">
                          <a:solidFill>
                            <a:srgbClr val="0000FF"/>
                          </a:solidFill>
                          <a:latin typeface="Arial" pitchFamily="34" charset="0"/>
                          <a:ea typeface="맑은 고딕"/>
                          <a:cs typeface="Arial" pitchFamily="34" charset="0"/>
                        </a:rPr>
                        <a:t>SO</a:t>
                      </a:r>
                      <a:r>
                        <a:rPr lang="en-US" altLang="ko-KR" sz="1400" b="1" u="none" kern="100" baseline="-25000" dirty="0" smtClean="0">
                          <a:solidFill>
                            <a:srgbClr val="0000FF"/>
                          </a:solidFill>
                          <a:latin typeface="Arial" pitchFamily="34" charset="0"/>
                          <a:ea typeface="+mn-ea"/>
                          <a:cs typeface="Arial" pitchFamily="34" charset="0"/>
                        </a:rPr>
                        <a:t>2</a:t>
                      </a:r>
                      <a:endParaRPr lang="ko-KR" sz="1400" u="none" kern="100" dirty="0">
                        <a:solidFill>
                          <a:srgbClr val="0000FF"/>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altLang="ko-KR" sz="1400" u="none" kern="100" baseline="0" dirty="0" smtClean="0">
                          <a:latin typeface="Arial" pitchFamily="34" charset="0"/>
                          <a:ea typeface="맑은 고딕"/>
                          <a:cs typeface="Arial" pitchFamily="34" charset="0"/>
                        </a:rPr>
                        <a:t>Aerosol precursor</a:t>
                      </a:r>
                    </a:p>
                    <a:p>
                      <a:pPr algn="ctr" latinLnBrk="0" hangingPunct="0"/>
                      <a:r>
                        <a:rPr lang="en-US" altLang="ko-KR" sz="1400" u="none" kern="100" baseline="0" dirty="0" smtClean="0">
                          <a:latin typeface="Arial" pitchFamily="34" charset="0"/>
                          <a:ea typeface="맑은 고딕"/>
                          <a:cs typeface="Arial" pitchFamily="34" charset="0"/>
                        </a:rPr>
                        <a:t>Volcano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sz="1400" u="none" kern="100" dirty="0" smtClean="0">
                          <a:latin typeface="Arial" pitchFamily="34" charset="0"/>
                          <a:ea typeface="맑은 고딕"/>
                          <a:cs typeface="Arial" pitchFamily="34" charset="0"/>
                        </a:rPr>
                        <a:t>6</a:t>
                      </a:r>
                      <a:r>
                        <a:rPr lang="en-US" altLang="ko-KR" sz="1400" u="none" kern="100" dirty="0" smtClean="0">
                          <a:latin typeface="Arial" pitchFamily="34" charset="0"/>
                          <a:ea typeface="+mn-ea"/>
                          <a:cs typeface="Arial" pitchFamily="34" charset="0"/>
                        </a:rPr>
                        <a:t>x10</a:t>
                      </a:r>
                      <a:r>
                        <a:rPr lang="en-US" altLang="ko-KR" sz="1400" u="none" kern="100" baseline="30000" dirty="0" smtClean="0">
                          <a:latin typeface="Arial" pitchFamily="34" charset="0"/>
                          <a:ea typeface="+mn-ea"/>
                          <a:cs typeface="Arial" pitchFamily="34" charset="0"/>
                        </a:rPr>
                        <a:t>8</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sz="1400" u="none" kern="100" dirty="0" smtClean="0">
                          <a:latin typeface="Arial" pitchFamily="34" charset="0"/>
                          <a:ea typeface="맑은 고딕"/>
                          <a:cs typeface="Arial" pitchFamily="34" charset="0"/>
                        </a:rPr>
                        <a:t>1</a:t>
                      </a:r>
                      <a:r>
                        <a:rPr lang="en-US" altLang="ko-KR" sz="1400" u="none" kern="100" dirty="0" smtClean="0">
                          <a:latin typeface="Arial" pitchFamily="34" charset="0"/>
                          <a:ea typeface="+mn-ea"/>
                          <a:cs typeface="Arial" pitchFamily="34" charset="0"/>
                        </a:rPr>
                        <a:t>x10</a:t>
                      </a:r>
                      <a:r>
                        <a:rPr lang="en-US" altLang="ko-KR" sz="1400" u="none" kern="100" baseline="30000" dirty="0" smtClean="0">
                          <a:latin typeface="Arial" pitchFamily="34" charset="0"/>
                          <a:ea typeface="+mn-ea"/>
                          <a:cs typeface="Arial" pitchFamily="34" charset="0"/>
                        </a:rPr>
                        <a:t>17</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0">
                        <a:lnSpc>
                          <a:spcPct val="100000"/>
                        </a:lnSpc>
                        <a:spcBef>
                          <a:spcPts val="0"/>
                        </a:spcBef>
                        <a:spcAft>
                          <a:spcPts val="0"/>
                        </a:spcAft>
                        <a:buClrTx/>
                        <a:buSzTx/>
                        <a:buFontTx/>
                        <a:buNone/>
                        <a:tabLst/>
                        <a:defRPr/>
                      </a:pPr>
                      <a:r>
                        <a:rPr lang="en-US" sz="1400" u="none" kern="100" dirty="0" smtClean="0">
                          <a:latin typeface="Arial" pitchFamily="34" charset="0"/>
                          <a:ea typeface="맑은 고딕"/>
                          <a:cs typeface="Arial" pitchFamily="34" charset="0"/>
                        </a:rPr>
                        <a:t>6</a:t>
                      </a:r>
                      <a:r>
                        <a:rPr lang="en-US" altLang="ko-KR" sz="1400" u="none" kern="100" dirty="0" smtClean="0">
                          <a:latin typeface="Arial" pitchFamily="34" charset="0"/>
                          <a:ea typeface="+mn-ea"/>
                          <a:cs typeface="Arial" pitchFamily="34" charset="0"/>
                        </a:rPr>
                        <a:t>x10</a:t>
                      </a:r>
                      <a:r>
                        <a:rPr lang="en-US" altLang="ko-KR" sz="1400" u="none" kern="100" baseline="30000" dirty="0" smtClean="0">
                          <a:latin typeface="Arial" pitchFamily="34" charset="0"/>
                          <a:ea typeface="+mn-ea"/>
                          <a:cs typeface="Arial" pitchFamily="34" charset="0"/>
                        </a:rPr>
                        <a:t>14</a:t>
                      </a:r>
                      <a:endParaRPr lang="ko-KR" altLang="en-US" sz="1400" u="none" kern="100" dirty="0" smtClean="0">
                        <a:latin typeface="Arial" pitchFamily="34" charset="0"/>
                        <a:ea typeface="+mn-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0">
                        <a:lnSpc>
                          <a:spcPct val="100000"/>
                        </a:lnSpc>
                        <a:spcBef>
                          <a:spcPts val="0"/>
                        </a:spcBef>
                        <a:spcAft>
                          <a:spcPts val="0"/>
                        </a:spcAft>
                        <a:buClrTx/>
                        <a:buSzTx/>
                        <a:buFontTx/>
                        <a:buNone/>
                        <a:tabLst/>
                        <a:defRPr/>
                      </a:pPr>
                      <a:r>
                        <a:rPr lang="en-US" sz="1400" u="none" kern="100" dirty="0" smtClean="0">
                          <a:solidFill>
                            <a:srgbClr val="000000"/>
                          </a:solidFill>
                          <a:latin typeface="Arial" pitchFamily="34" charset="0"/>
                          <a:ea typeface="맑은 고딕"/>
                          <a:cs typeface="Arial" pitchFamily="34" charset="0"/>
                        </a:rPr>
                        <a:t>1</a:t>
                      </a:r>
                      <a:r>
                        <a:rPr lang="en-US" altLang="ko-KR" sz="1400" u="none" kern="100" dirty="0" smtClean="0">
                          <a:solidFill>
                            <a:srgbClr val="000000"/>
                          </a:solidFill>
                          <a:latin typeface="Arial" pitchFamily="34" charset="0"/>
                          <a:ea typeface="+mn-ea"/>
                          <a:cs typeface="Arial" pitchFamily="34" charset="0"/>
                        </a:rPr>
                        <a:t>x10</a:t>
                      </a:r>
                      <a:r>
                        <a:rPr lang="en-US" altLang="ko-KR" sz="1400" u="none" kern="100" baseline="30000" dirty="0" smtClean="0">
                          <a:solidFill>
                            <a:srgbClr val="000000"/>
                          </a:solidFill>
                          <a:latin typeface="Arial" pitchFamily="34" charset="0"/>
                          <a:ea typeface="+mn-ea"/>
                          <a:cs typeface="Arial" pitchFamily="34" charset="0"/>
                        </a:rPr>
                        <a:t>16</a:t>
                      </a:r>
                    </a:p>
                    <a:p>
                      <a:pPr marL="0" marR="0" indent="0" algn="ctr" defTabSz="914400" rtl="0" eaLnBrk="1" fontAlgn="auto" latinLnBrk="0" hangingPunct="0">
                        <a:lnSpc>
                          <a:spcPct val="100000"/>
                        </a:lnSpc>
                        <a:spcBef>
                          <a:spcPts val="0"/>
                        </a:spcBef>
                        <a:spcAft>
                          <a:spcPts val="0"/>
                        </a:spcAft>
                        <a:buClrTx/>
                        <a:buSzTx/>
                        <a:buFontTx/>
                        <a:buNone/>
                        <a:tabLst/>
                        <a:defRPr/>
                      </a:pPr>
                      <a:r>
                        <a:rPr lang="en-US" sz="1400" kern="100" dirty="0" smtClean="0">
                          <a:latin typeface="Arial" pitchFamily="34" charset="0"/>
                          <a:ea typeface="맑은 고딕"/>
                          <a:cs typeface="Arial" pitchFamily="34" charset="0"/>
                        </a:rPr>
                        <a:t>cm</a:t>
                      </a:r>
                      <a:r>
                        <a:rPr lang="en-US" sz="1400" kern="100" baseline="30000" dirty="0" smtClean="0">
                          <a:latin typeface="Arial" pitchFamily="34" charset="0"/>
                          <a:ea typeface="맑은 고딕"/>
                          <a:cs typeface="Arial" pitchFamily="34" charset="0"/>
                        </a:rPr>
                        <a:t>-2</a:t>
                      </a:r>
                      <a:endParaRPr lang="en-US" sz="1400" u="none" kern="100" dirty="0" smtClean="0">
                        <a:solidFill>
                          <a:srgbClr val="00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sz="1400" u="none" kern="100" dirty="0" smtClean="0">
                          <a:solidFill>
                            <a:srgbClr val="000000"/>
                          </a:solidFill>
                          <a:latin typeface="Arial" pitchFamily="34" charset="0"/>
                          <a:ea typeface="맑은 고딕"/>
                          <a:cs typeface="Arial" pitchFamily="34" charset="0"/>
                        </a:rPr>
                        <a:t>310-330</a:t>
                      </a:r>
                      <a:endParaRPr lang="ko-KR" sz="1400" u="none" kern="100" dirty="0">
                        <a:solidFill>
                          <a:srgbClr val="00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altLang="ko-KR" sz="1400" u="none" kern="100" dirty="0" smtClean="0">
                          <a:latin typeface="Arial" pitchFamily="34" charset="0"/>
                          <a:ea typeface="맑은 고딕"/>
                          <a:cs typeface="Arial" pitchFamily="34" charset="0"/>
                        </a:rPr>
                        <a:t>7</a:t>
                      </a:r>
                      <a:r>
                        <a:rPr lang="en-US" altLang="ko-KR" sz="1400" u="none" kern="100" baseline="0" dirty="0" smtClean="0">
                          <a:latin typeface="Arial" pitchFamily="34" charset="0"/>
                          <a:ea typeface="맑은 고딕"/>
                          <a:cs typeface="Arial" pitchFamily="34" charset="0"/>
                        </a:rPr>
                        <a:t> x 8</a:t>
                      </a:r>
                      <a:endParaRPr lang="en-US" altLang="ko-KR" sz="1400" u="none" kern="100" dirty="0" smtClean="0">
                        <a:latin typeface="Arial" pitchFamily="34" charset="0"/>
                        <a:ea typeface="맑은 고딕"/>
                        <a:cs typeface="Arial" pitchFamily="34" charset="0"/>
                      </a:endParaRPr>
                    </a:p>
                    <a:p>
                      <a:pPr algn="ctr" latinLnBrk="0" hangingPunct="0"/>
                      <a:r>
                        <a:rPr lang="en-US" altLang="ko-KR" sz="1400" u="none" kern="100" dirty="0" smtClean="0">
                          <a:solidFill>
                            <a:srgbClr val="FF0000"/>
                          </a:solidFill>
                          <a:latin typeface="Arial" pitchFamily="34" charset="0"/>
                          <a:ea typeface="맑은 고딕"/>
                          <a:cs typeface="Arial" pitchFamily="34" charset="0"/>
                        </a:rPr>
                        <a:t>x 4 pixels</a:t>
                      </a:r>
                    </a:p>
                    <a:p>
                      <a:pPr algn="ctr" latinLnBrk="0" hangingPunct="0"/>
                      <a:r>
                        <a:rPr lang="en-US" altLang="ko-KR" sz="1400" u="none" kern="100" dirty="0" smtClean="0">
                          <a:solidFill>
                            <a:srgbClr val="FF0000"/>
                          </a:solidFill>
                          <a:latin typeface="Arial" pitchFamily="34" charset="0"/>
                          <a:ea typeface="맑은 고딕"/>
                          <a:cs typeface="Arial" pitchFamily="34" charset="0"/>
                        </a:rPr>
                        <a:t>x 3 hours</a:t>
                      </a:r>
                      <a:endParaRPr lang="ko-KR" sz="1400" u="none" kern="100" dirty="0">
                        <a:solidFill>
                          <a:srgbClr val="FF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altLang="ko-KR" sz="1400" u="none" kern="100" dirty="0" smtClean="0">
                          <a:latin typeface="Arial" pitchFamily="34" charset="0"/>
                          <a:ea typeface="맑은 고딕"/>
                          <a:cs typeface="Arial" pitchFamily="34" charset="0"/>
                        </a:rPr>
                        <a:t>&lt; 50</a:t>
                      </a:r>
                    </a:p>
                    <a:p>
                      <a:pPr algn="ctr" latinLnBrk="0" hangingPunct="0"/>
                      <a:r>
                        <a:rPr lang="en-US" altLang="ko-KR" sz="1400" u="none" kern="100" dirty="0" smtClean="0">
                          <a:latin typeface="Arial" pitchFamily="34" charset="0"/>
                          <a:ea typeface="맑은 고딕"/>
                          <a:cs typeface="Arial" pitchFamily="34" charset="0"/>
                        </a:rPr>
                        <a:t>(60*)</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sz="16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13079">
                <a:tc>
                  <a:txBody>
                    <a:bodyPr/>
                    <a:lstStyle/>
                    <a:p>
                      <a:pPr algn="ctr" latinLnBrk="0" hangingPunct="0"/>
                      <a:r>
                        <a:rPr lang="en-US" sz="1400" b="1" u="none" kern="100" dirty="0">
                          <a:solidFill>
                            <a:srgbClr val="0000FF"/>
                          </a:solidFill>
                          <a:latin typeface="Arial" pitchFamily="34" charset="0"/>
                          <a:ea typeface="맑은 고딕"/>
                          <a:cs typeface="Arial" pitchFamily="34" charset="0"/>
                        </a:rPr>
                        <a:t>HCHO</a:t>
                      </a:r>
                      <a:endParaRPr lang="ko-KR" sz="1400" u="none" kern="100" dirty="0">
                        <a:solidFill>
                          <a:srgbClr val="0000FF"/>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altLang="ko-KR" sz="1400" u="none" kern="100" dirty="0" smtClean="0">
                          <a:latin typeface="Arial" pitchFamily="34" charset="0"/>
                          <a:ea typeface="맑은 고딕"/>
                          <a:cs typeface="Arial" pitchFamily="34" charset="0"/>
                        </a:rPr>
                        <a:t>VOC</a:t>
                      </a:r>
                      <a:r>
                        <a:rPr lang="ko-KR" altLang="en-US" sz="1400" u="none" kern="100" dirty="0" smtClean="0">
                          <a:latin typeface="Arial" pitchFamily="34" charset="0"/>
                          <a:ea typeface="맑은 고딕"/>
                          <a:cs typeface="Arial" pitchFamily="34" charset="0"/>
                        </a:rPr>
                        <a:t> </a:t>
                      </a:r>
                      <a:endParaRPr lang="en-US" altLang="ko-KR" sz="1400" u="none" kern="100" dirty="0" smtClean="0">
                        <a:latin typeface="Arial" pitchFamily="34" charset="0"/>
                        <a:ea typeface="맑은 고딕"/>
                        <a:cs typeface="Arial" pitchFamily="34" charset="0"/>
                      </a:endParaRPr>
                    </a:p>
                    <a:p>
                      <a:pPr algn="ctr" latinLnBrk="0" hangingPunct="0"/>
                      <a:r>
                        <a:rPr lang="en-US" altLang="ko-KR" sz="1400" u="none" kern="100" dirty="0" smtClean="0">
                          <a:latin typeface="Arial" pitchFamily="34" charset="0"/>
                          <a:ea typeface="맑은 고딕"/>
                          <a:cs typeface="Arial" pitchFamily="34" charset="0"/>
                        </a:rPr>
                        <a:t>proxy</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sz="1400" u="none" kern="100" dirty="0" smtClean="0">
                          <a:latin typeface="Arial" pitchFamily="34" charset="0"/>
                          <a:ea typeface="맑은 고딕"/>
                          <a:cs typeface="Arial" pitchFamily="34" charset="0"/>
                        </a:rPr>
                        <a:t>1</a:t>
                      </a:r>
                      <a:r>
                        <a:rPr lang="en-US" altLang="ko-KR" sz="1400" u="none" kern="100" dirty="0" smtClean="0">
                          <a:latin typeface="Arial" pitchFamily="34" charset="0"/>
                          <a:ea typeface="+mn-ea"/>
                          <a:cs typeface="Arial" pitchFamily="34" charset="0"/>
                        </a:rPr>
                        <a:t>x10</a:t>
                      </a:r>
                      <a:r>
                        <a:rPr lang="en-US" altLang="ko-KR" sz="1400" u="none" kern="100" baseline="30000" dirty="0" smtClean="0">
                          <a:latin typeface="Arial" pitchFamily="34" charset="0"/>
                          <a:ea typeface="+mn-ea"/>
                          <a:cs typeface="Arial" pitchFamily="34" charset="0"/>
                        </a:rPr>
                        <a:t>15</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sz="1400" u="none" kern="100" dirty="0" smtClean="0">
                          <a:latin typeface="Arial" pitchFamily="34" charset="0"/>
                          <a:ea typeface="맑은 고딕"/>
                          <a:cs typeface="Arial" pitchFamily="34" charset="0"/>
                        </a:rPr>
                        <a:t>3</a:t>
                      </a:r>
                      <a:r>
                        <a:rPr lang="en-US" altLang="ko-KR" sz="1400" u="none" kern="100" dirty="0" smtClean="0">
                          <a:latin typeface="Arial" pitchFamily="34" charset="0"/>
                          <a:ea typeface="+mn-ea"/>
                          <a:cs typeface="Arial" pitchFamily="34" charset="0"/>
                        </a:rPr>
                        <a:t>x10</a:t>
                      </a:r>
                      <a:r>
                        <a:rPr lang="en-US" altLang="ko-KR" sz="1400" u="none" kern="100" baseline="30000" dirty="0" smtClean="0">
                          <a:latin typeface="Arial" pitchFamily="34" charset="0"/>
                          <a:ea typeface="+mn-ea"/>
                          <a:cs typeface="Arial" pitchFamily="34" charset="0"/>
                        </a:rPr>
                        <a:t>16</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0">
                        <a:lnSpc>
                          <a:spcPct val="100000"/>
                        </a:lnSpc>
                        <a:spcBef>
                          <a:spcPts val="0"/>
                        </a:spcBef>
                        <a:spcAft>
                          <a:spcPts val="0"/>
                        </a:spcAft>
                        <a:buClrTx/>
                        <a:buSzTx/>
                        <a:buFontTx/>
                        <a:buNone/>
                        <a:tabLst/>
                        <a:defRPr/>
                      </a:pPr>
                      <a:r>
                        <a:rPr lang="en-US" altLang="ko-KR" sz="1400" u="none" kern="100" dirty="0" smtClean="0">
                          <a:latin typeface="Arial" pitchFamily="34" charset="0"/>
                          <a:ea typeface="맑은 고딕"/>
                          <a:cs typeface="Arial" pitchFamily="34" charset="0"/>
                        </a:rPr>
                        <a:t>3</a:t>
                      </a:r>
                      <a:r>
                        <a:rPr lang="en-US" altLang="ko-KR" sz="1400" u="none" kern="100" dirty="0" smtClean="0">
                          <a:latin typeface="Arial" pitchFamily="34" charset="0"/>
                          <a:ea typeface="+mn-ea"/>
                          <a:cs typeface="Arial" pitchFamily="34" charset="0"/>
                        </a:rPr>
                        <a:t>x10</a:t>
                      </a:r>
                      <a:r>
                        <a:rPr lang="en-US" altLang="ko-KR" sz="1400" u="none" kern="100" baseline="30000" dirty="0" smtClean="0">
                          <a:latin typeface="Arial" pitchFamily="34" charset="0"/>
                          <a:ea typeface="+mn-ea"/>
                          <a:cs typeface="Arial" pitchFamily="34" charset="0"/>
                        </a:rPr>
                        <a:t>15</a:t>
                      </a:r>
                      <a:endParaRPr lang="ko-KR" altLang="en-US" sz="1400" u="none" kern="100" dirty="0" smtClean="0">
                        <a:latin typeface="Arial" pitchFamily="34" charset="0"/>
                        <a:ea typeface="+mn-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sz="1400" u="none" kern="100" dirty="0" smtClean="0">
                          <a:solidFill>
                            <a:srgbClr val="000000"/>
                          </a:solidFill>
                          <a:latin typeface="Arial" pitchFamily="34" charset="0"/>
                          <a:ea typeface="맑은 고딕"/>
                          <a:cs typeface="Arial" pitchFamily="34" charset="0"/>
                        </a:rPr>
                        <a:t>1</a:t>
                      </a:r>
                      <a:r>
                        <a:rPr lang="en-US" altLang="ko-KR" sz="1400" u="none" kern="100" dirty="0" smtClean="0">
                          <a:solidFill>
                            <a:srgbClr val="000000"/>
                          </a:solidFill>
                          <a:latin typeface="Arial" pitchFamily="34" charset="0"/>
                          <a:ea typeface="+mn-ea"/>
                          <a:cs typeface="Arial" pitchFamily="34" charset="0"/>
                        </a:rPr>
                        <a:t>x10</a:t>
                      </a:r>
                      <a:r>
                        <a:rPr lang="en-US" altLang="ko-KR" sz="1400" u="none" kern="100" baseline="30000" dirty="0" smtClean="0">
                          <a:solidFill>
                            <a:srgbClr val="000000"/>
                          </a:solidFill>
                          <a:latin typeface="Arial" pitchFamily="34" charset="0"/>
                          <a:ea typeface="+mn-ea"/>
                          <a:cs typeface="Arial" pitchFamily="34" charset="0"/>
                        </a:rPr>
                        <a:t>16</a:t>
                      </a:r>
                    </a:p>
                    <a:p>
                      <a:pPr algn="ctr" latinLnBrk="0" hangingPunct="0"/>
                      <a:r>
                        <a:rPr lang="en-US" sz="1400" kern="100" dirty="0" smtClean="0">
                          <a:latin typeface="Arial" pitchFamily="34" charset="0"/>
                          <a:ea typeface="맑은 고딕"/>
                          <a:cs typeface="Arial" pitchFamily="34" charset="0"/>
                        </a:rPr>
                        <a:t>cm</a:t>
                      </a:r>
                      <a:r>
                        <a:rPr lang="en-US" sz="1400" kern="100" baseline="30000" dirty="0" smtClean="0">
                          <a:latin typeface="Arial" pitchFamily="34" charset="0"/>
                          <a:ea typeface="맑은 고딕"/>
                          <a:cs typeface="Arial" pitchFamily="34" charset="0"/>
                        </a:rPr>
                        <a:t>-2</a:t>
                      </a:r>
                      <a:endParaRPr lang="ko-KR" sz="1400" u="none" kern="100" dirty="0">
                        <a:solidFill>
                          <a:srgbClr val="00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sz="1400" u="none" kern="100" dirty="0" smtClean="0">
                          <a:solidFill>
                            <a:srgbClr val="000000"/>
                          </a:solidFill>
                          <a:latin typeface="Arial" pitchFamily="34" charset="0"/>
                          <a:ea typeface="맑은 고딕"/>
                          <a:cs typeface="Arial" pitchFamily="34" charset="0"/>
                        </a:rPr>
                        <a:t>327-357</a:t>
                      </a:r>
                      <a:endParaRPr lang="ko-KR" sz="1400" u="none" kern="100" dirty="0">
                        <a:solidFill>
                          <a:srgbClr val="00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altLang="ko-KR" sz="1400" u="none" kern="100" dirty="0" smtClean="0">
                          <a:latin typeface="Arial" pitchFamily="34" charset="0"/>
                          <a:ea typeface="맑은 고딕"/>
                          <a:cs typeface="Arial" pitchFamily="34" charset="0"/>
                        </a:rPr>
                        <a:t>7</a:t>
                      </a:r>
                      <a:r>
                        <a:rPr lang="en-US" altLang="ko-KR" sz="1400" u="none" kern="100" baseline="0" dirty="0" smtClean="0">
                          <a:latin typeface="Arial" pitchFamily="34" charset="0"/>
                          <a:ea typeface="맑은 고딕"/>
                          <a:cs typeface="Arial" pitchFamily="34" charset="0"/>
                        </a:rPr>
                        <a:t> x 8</a:t>
                      </a:r>
                      <a:endParaRPr lang="en-US" altLang="ko-KR" sz="1400" u="none" kern="100" dirty="0" smtClean="0">
                        <a:latin typeface="Arial" pitchFamily="34" charset="0"/>
                        <a:ea typeface="맑은 고딕"/>
                        <a:cs typeface="Arial" pitchFamily="34" charset="0"/>
                      </a:endParaRPr>
                    </a:p>
                    <a:p>
                      <a:pPr algn="ctr" latinLnBrk="0" hangingPunct="0"/>
                      <a:r>
                        <a:rPr lang="en-US" altLang="ko-KR" sz="1400" u="none" kern="100" dirty="0" smtClean="0">
                          <a:solidFill>
                            <a:srgbClr val="FF0000"/>
                          </a:solidFill>
                          <a:latin typeface="Arial" pitchFamily="34" charset="0"/>
                          <a:ea typeface="맑은 고딕"/>
                          <a:cs typeface="Arial" pitchFamily="34" charset="0"/>
                        </a:rPr>
                        <a:t>x</a:t>
                      </a:r>
                      <a:r>
                        <a:rPr lang="en-US" altLang="ko-KR" sz="1400" u="none" kern="100" baseline="0" dirty="0" smtClean="0">
                          <a:solidFill>
                            <a:srgbClr val="FF0000"/>
                          </a:solidFill>
                          <a:latin typeface="Arial" pitchFamily="34" charset="0"/>
                          <a:ea typeface="맑은 고딕"/>
                          <a:cs typeface="Arial" pitchFamily="34" charset="0"/>
                        </a:rPr>
                        <a:t> 4 pixels</a:t>
                      </a:r>
                      <a:endParaRPr lang="ko-KR" sz="1400" u="none" kern="100" dirty="0">
                        <a:solidFill>
                          <a:srgbClr val="FF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altLang="ko-KR" sz="1400" u="none" kern="100" dirty="0" smtClean="0">
                          <a:latin typeface="Arial" pitchFamily="34" charset="0"/>
                          <a:ea typeface="맑은 고딕"/>
                          <a:cs typeface="Arial" pitchFamily="34" charset="0"/>
                        </a:rPr>
                        <a:t>&lt; 50</a:t>
                      </a:r>
                    </a:p>
                    <a:p>
                      <a:pPr algn="ctr" latinLnBrk="0" hangingPunct="0"/>
                      <a:r>
                        <a:rPr lang="en-US" altLang="ko-KR" sz="1400" u="none" kern="100" dirty="0" smtClean="0">
                          <a:latin typeface="Arial" pitchFamily="34" charset="0"/>
                          <a:ea typeface="맑은 고딕"/>
                          <a:cs typeface="Arial" pitchFamily="34" charset="0"/>
                        </a:rPr>
                        <a:t>(60*)</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ltLang="ko-KR" sz="1600" dirty="0" smtClean="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4120">
                <a:tc>
                  <a:txBody>
                    <a:bodyPr/>
                    <a:lstStyle/>
                    <a:p>
                      <a:pPr algn="ctr" latinLnBrk="0" hangingPunct="0"/>
                      <a:r>
                        <a:rPr lang="en-US" altLang="ko-KR" sz="1200" b="1" u="none" kern="100" dirty="0" smtClean="0">
                          <a:solidFill>
                            <a:srgbClr val="0000FF"/>
                          </a:solidFill>
                          <a:latin typeface="Arial" pitchFamily="34" charset="0"/>
                          <a:ea typeface="맑은 고딕"/>
                          <a:cs typeface="Arial" pitchFamily="34" charset="0"/>
                        </a:rPr>
                        <a:t>CHOCHO</a:t>
                      </a:r>
                      <a:endParaRPr lang="ko-KR" sz="1200" b="1" u="none" kern="100" dirty="0">
                        <a:solidFill>
                          <a:srgbClr val="0000FF"/>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altLang="ko-KR" sz="1400" u="none" kern="100" dirty="0" smtClean="0">
                          <a:latin typeface="Arial" pitchFamily="34" charset="0"/>
                          <a:ea typeface="맑은 고딕"/>
                          <a:cs typeface="Arial" pitchFamily="34" charset="0"/>
                        </a:rPr>
                        <a:t>VOC</a:t>
                      </a:r>
                    </a:p>
                    <a:p>
                      <a:pPr algn="ctr" latinLnBrk="0" hangingPunct="0"/>
                      <a:r>
                        <a:rPr lang="en-US" altLang="ko-KR" sz="1400" u="none" kern="100" dirty="0" smtClean="0">
                          <a:latin typeface="Arial" pitchFamily="34" charset="0"/>
                          <a:ea typeface="맑은 고딕"/>
                          <a:cs typeface="Arial" pitchFamily="34" charset="0"/>
                        </a:rPr>
                        <a:t>Proxy</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altLang="ko-KR" sz="1400" u="none" kern="100" dirty="0" smtClean="0">
                          <a:latin typeface="Arial" pitchFamily="34" charset="0"/>
                          <a:ea typeface="맑은 고딕"/>
                          <a:cs typeface="Arial" pitchFamily="34" charset="0"/>
                        </a:rPr>
                        <a:t>TBD</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altLang="ko-KR" sz="1400" u="none" kern="100" smtClean="0">
                          <a:latin typeface="Arial" pitchFamily="34" charset="0"/>
                          <a:ea typeface="맑은 고딕"/>
                          <a:cs typeface="Arial" pitchFamily="34" charset="0"/>
                        </a:rPr>
                        <a:t>TBD</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0">
                        <a:lnSpc>
                          <a:spcPct val="100000"/>
                        </a:lnSpc>
                        <a:spcBef>
                          <a:spcPts val="0"/>
                        </a:spcBef>
                        <a:spcAft>
                          <a:spcPts val="0"/>
                        </a:spcAft>
                        <a:buClrTx/>
                        <a:buSzTx/>
                        <a:buFontTx/>
                        <a:buNone/>
                        <a:tabLst/>
                        <a:defRPr/>
                      </a:pPr>
                      <a:r>
                        <a:rPr lang="en-US" altLang="ko-KR" sz="1400" u="none" kern="100" dirty="0" smtClean="0">
                          <a:latin typeface="Arial" pitchFamily="34" charset="0"/>
                          <a:ea typeface="+mn-ea"/>
                          <a:cs typeface="Arial" pitchFamily="34" charset="0"/>
                        </a:rPr>
                        <a:t>TBD</a:t>
                      </a:r>
                      <a:endParaRPr lang="ko-KR" altLang="en-US" sz="1400" u="none" kern="100" dirty="0" smtClean="0">
                        <a:latin typeface="Arial" pitchFamily="34" charset="0"/>
                        <a:ea typeface="+mn-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altLang="ko-KR" sz="1400" u="none" kern="100" dirty="0" smtClean="0">
                          <a:solidFill>
                            <a:srgbClr val="000000"/>
                          </a:solidFill>
                          <a:latin typeface="Arial" pitchFamily="34" charset="0"/>
                          <a:ea typeface="맑은 고딕"/>
                          <a:cs typeface="Arial" pitchFamily="34" charset="0"/>
                        </a:rPr>
                        <a:t>TBD</a:t>
                      </a:r>
                      <a:endParaRPr lang="ko-KR" sz="1400" u="none" kern="100" dirty="0">
                        <a:solidFill>
                          <a:srgbClr val="00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altLang="ko-KR" sz="1400" u="none" kern="100" dirty="0" smtClean="0">
                          <a:solidFill>
                            <a:srgbClr val="000000"/>
                          </a:solidFill>
                          <a:latin typeface="Arial" pitchFamily="34" charset="0"/>
                          <a:ea typeface="맑은 고딕"/>
                          <a:cs typeface="Arial" pitchFamily="34" charset="0"/>
                        </a:rPr>
                        <a:t>420-260</a:t>
                      </a:r>
                      <a:endParaRPr lang="ko-KR" sz="1400" u="none" kern="100" dirty="0">
                        <a:solidFill>
                          <a:srgbClr val="00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altLang="ko-KR" sz="1400" u="none" kern="100" dirty="0" smtClean="0">
                          <a:solidFill>
                            <a:srgbClr val="FF0000"/>
                          </a:solidFill>
                          <a:latin typeface="Arial" pitchFamily="34" charset="0"/>
                          <a:ea typeface="맑은 고딕"/>
                          <a:cs typeface="Arial" pitchFamily="34" charset="0"/>
                        </a:rPr>
                        <a:t>7</a:t>
                      </a:r>
                      <a:r>
                        <a:rPr lang="en-US" altLang="ko-KR" sz="1400" u="none" kern="100" baseline="0" dirty="0" smtClean="0">
                          <a:solidFill>
                            <a:srgbClr val="FF0000"/>
                          </a:solidFill>
                          <a:latin typeface="Arial" pitchFamily="34" charset="0"/>
                          <a:ea typeface="맑은 고딕"/>
                          <a:cs typeface="Arial" pitchFamily="34" charset="0"/>
                        </a:rPr>
                        <a:t> x 8 x 4 </a:t>
                      </a:r>
                      <a:r>
                        <a:rPr lang="en-US" altLang="ko-KR" sz="1400" u="none" kern="100" baseline="0" dirty="0" err="1" smtClean="0">
                          <a:solidFill>
                            <a:srgbClr val="FF0000"/>
                          </a:solidFill>
                          <a:latin typeface="Arial" pitchFamily="34" charset="0"/>
                          <a:ea typeface="맑은 고딕"/>
                          <a:cs typeface="Arial" pitchFamily="34" charset="0"/>
                        </a:rPr>
                        <a:t>px</a:t>
                      </a:r>
                      <a:endParaRPr lang="ko-KR" sz="1400" u="none" kern="100" dirty="0">
                        <a:solidFill>
                          <a:srgbClr val="FF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altLang="ko-KR" sz="1400" u="none" kern="100" dirty="0" smtClean="0">
                          <a:latin typeface="Arial" pitchFamily="34" charset="0"/>
                          <a:ea typeface="맑은 고딕"/>
                          <a:cs typeface="Arial" pitchFamily="34" charset="0"/>
                        </a:rPr>
                        <a:t>&lt; 50</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sz="16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854341">
                <a:tc>
                  <a:txBody>
                    <a:bodyPr/>
                    <a:lstStyle/>
                    <a:p>
                      <a:pPr algn="ctr" latinLnBrk="0" hangingPunct="0"/>
                      <a:r>
                        <a:rPr lang="en-US" altLang="ko-KR" sz="1400" b="1" u="none" kern="100" baseline="0" dirty="0" smtClean="0">
                          <a:latin typeface="Arial" pitchFamily="34" charset="0"/>
                          <a:ea typeface="+mn-ea"/>
                          <a:cs typeface="Arial" pitchFamily="34" charset="0"/>
                        </a:rPr>
                        <a:t>TropLO3</a:t>
                      </a:r>
                    </a:p>
                    <a:p>
                      <a:pPr algn="ctr" latinLnBrk="0" hangingPunct="0"/>
                      <a:r>
                        <a:rPr lang="en-US" altLang="ko-KR" sz="1350" b="1" u="none" kern="100" baseline="0" dirty="0" smtClean="0">
                          <a:latin typeface="Arial" pitchFamily="34" charset="0"/>
                          <a:ea typeface="+mn-ea"/>
                          <a:cs typeface="Arial" pitchFamily="34" charset="0"/>
                        </a:rPr>
                        <a:t>TropUO3</a:t>
                      </a:r>
                    </a:p>
                    <a:p>
                      <a:pPr algn="ctr" latinLnBrk="0" hangingPunct="0"/>
                      <a:r>
                        <a:rPr lang="en-US" altLang="ko-KR" sz="1400" b="1" u="none" kern="100" baseline="0" dirty="0" smtClean="0">
                          <a:latin typeface="Arial" pitchFamily="34" charset="0"/>
                          <a:ea typeface="+mn-ea"/>
                          <a:cs typeface="Arial" pitchFamily="34" charset="0"/>
                        </a:rPr>
                        <a:t>StratO3</a:t>
                      </a:r>
                    </a:p>
                    <a:p>
                      <a:pPr algn="ctr" latinLnBrk="0" hangingPunct="0"/>
                      <a:r>
                        <a:rPr lang="en-US" altLang="ko-KR" sz="1400" b="1" u="none" kern="100" baseline="0" dirty="0" smtClean="0">
                          <a:latin typeface="Arial" pitchFamily="34" charset="0"/>
                          <a:ea typeface="+mn-ea"/>
                          <a:cs typeface="Arial" pitchFamily="34" charset="0"/>
                        </a:rPr>
                        <a:t>TotalO3</a:t>
                      </a:r>
                      <a:endParaRPr lang="ko-KR" sz="1400" u="none" kern="100" baseline="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altLang="ko-KR" sz="1400" u="none" kern="100" dirty="0" smtClean="0">
                          <a:latin typeface="Arial" pitchFamily="34" charset="0"/>
                          <a:ea typeface="맑은 고딕"/>
                          <a:cs typeface="Arial" pitchFamily="34" charset="0"/>
                        </a:rPr>
                        <a:t>Oxidant</a:t>
                      </a:r>
                    </a:p>
                    <a:p>
                      <a:pPr algn="ctr" latinLnBrk="0" hangingPunct="0"/>
                      <a:r>
                        <a:rPr lang="en-US" altLang="ko-KR" sz="1400" u="none" kern="100" dirty="0" smtClean="0">
                          <a:latin typeface="Arial" pitchFamily="34" charset="0"/>
                          <a:ea typeface="맑은 고딕"/>
                          <a:cs typeface="Arial" pitchFamily="34" charset="0"/>
                        </a:rPr>
                        <a:t>Pollutant</a:t>
                      </a:r>
                    </a:p>
                    <a:p>
                      <a:pPr algn="ctr" latinLnBrk="0" hangingPunct="0"/>
                      <a:r>
                        <a:rPr lang="en-US" altLang="ko-KR" sz="1400" u="none" kern="100" dirty="0" smtClean="0">
                          <a:latin typeface="Arial" pitchFamily="34" charset="0"/>
                          <a:ea typeface="맑은 고딕"/>
                          <a:cs typeface="Arial" pitchFamily="34" charset="0"/>
                        </a:rPr>
                        <a:t>O</a:t>
                      </a:r>
                      <a:r>
                        <a:rPr lang="en-US" altLang="ko-KR" sz="1400" u="none" kern="100" baseline="-25000" dirty="0" smtClean="0">
                          <a:latin typeface="Arial" pitchFamily="34" charset="0"/>
                          <a:ea typeface="맑은 고딕"/>
                          <a:cs typeface="Arial" pitchFamily="34" charset="0"/>
                        </a:rPr>
                        <a:t>3</a:t>
                      </a:r>
                      <a:r>
                        <a:rPr lang="en-US" altLang="ko-KR" sz="1400" u="none" kern="100" dirty="0" smtClean="0">
                          <a:latin typeface="Arial" pitchFamily="34" charset="0"/>
                          <a:ea typeface="맑은 고딕"/>
                          <a:cs typeface="Arial" pitchFamily="34" charset="0"/>
                        </a:rPr>
                        <a:t> layer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sz="1400" u="none" kern="100" dirty="0" smtClean="0">
                          <a:latin typeface="Arial" pitchFamily="34" charset="0"/>
                          <a:ea typeface="맑은 고딕"/>
                          <a:cs typeface="Arial" pitchFamily="34" charset="0"/>
                        </a:rPr>
                        <a:t>4</a:t>
                      </a:r>
                      <a:r>
                        <a:rPr lang="en-US" altLang="ko-KR" sz="1400" u="none" kern="100" dirty="0" smtClean="0">
                          <a:latin typeface="Arial" pitchFamily="34" charset="0"/>
                          <a:ea typeface="+mn-ea"/>
                          <a:cs typeface="Arial" pitchFamily="34" charset="0"/>
                        </a:rPr>
                        <a:t>x10</a:t>
                      </a:r>
                      <a:r>
                        <a:rPr lang="en-US" altLang="ko-KR" sz="1400" u="none" kern="100" baseline="30000" dirty="0" smtClean="0">
                          <a:latin typeface="Arial" pitchFamily="34" charset="0"/>
                          <a:ea typeface="+mn-ea"/>
                          <a:cs typeface="Arial" pitchFamily="34" charset="0"/>
                        </a:rPr>
                        <a:t>17</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altLang="ko-KR" sz="1400" u="none" kern="100" dirty="0" smtClean="0">
                          <a:latin typeface="Arial" pitchFamily="34" charset="0"/>
                          <a:ea typeface="맑은 고딕"/>
                          <a:cs typeface="Arial" pitchFamily="34" charset="0"/>
                        </a:rPr>
                        <a:t>2</a:t>
                      </a:r>
                      <a:r>
                        <a:rPr lang="en-US" altLang="ko-KR" sz="1400" u="none" kern="100" dirty="0" smtClean="0">
                          <a:latin typeface="Arial" pitchFamily="34" charset="0"/>
                          <a:ea typeface="+mn-ea"/>
                          <a:cs typeface="Arial" pitchFamily="34" charset="0"/>
                        </a:rPr>
                        <a:t>x10</a:t>
                      </a:r>
                      <a:r>
                        <a:rPr lang="en-US" altLang="ko-KR" sz="1400" u="none" kern="100" baseline="30000" dirty="0" smtClean="0">
                          <a:latin typeface="Arial" pitchFamily="34" charset="0"/>
                          <a:ea typeface="+mn-ea"/>
                          <a:cs typeface="Arial" pitchFamily="34" charset="0"/>
                        </a:rPr>
                        <a:t>18</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0">
                        <a:lnSpc>
                          <a:spcPct val="100000"/>
                        </a:lnSpc>
                        <a:spcBef>
                          <a:spcPts val="0"/>
                        </a:spcBef>
                        <a:spcAft>
                          <a:spcPts val="0"/>
                        </a:spcAft>
                        <a:buClrTx/>
                        <a:buSzTx/>
                        <a:buFontTx/>
                        <a:buNone/>
                        <a:tabLst/>
                        <a:defRPr/>
                      </a:pPr>
                      <a:r>
                        <a:rPr lang="en-US" sz="1400" u="none" kern="100" dirty="0" smtClean="0">
                          <a:latin typeface="Arial" pitchFamily="34" charset="0"/>
                          <a:ea typeface="맑은 고딕"/>
                          <a:cs typeface="Arial" pitchFamily="34" charset="0"/>
                        </a:rPr>
                        <a:t>1</a:t>
                      </a:r>
                      <a:r>
                        <a:rPr lang="en-US" altLang="ko-KR" sz="1400" u="none" kern="100" dirty="0" smtClean="0">
                          <a:latin typeface="Arial" pitchFamily="34" charset="0"/>
                          <a:ea typeface="+mn-ea"/>
                          <a:cs typeface="Arial" pitchFamily="34" charset="0"/>
                        </a:rPr>
                        <a:t>x10</a:t>
                      </a:r>
                      <a:r>
                        <a:rPr lang="en-US" altLang="ko-KR" sz="1400" u="none" kern="100" baseline="30000" dirty="0" smtClean="0">
                          <a:latin typeface="Arial" pitchFamily="34" charset="0"/>
                          <a:ea typeface="+mn-ea"/>
                          <a:cs typeface="Arial" pitchFamily="34" charset="0"/>
                        </a:rPr>
                        <a:t>18</a:t>
                      </a:r>
                      <a:endParaRPr lang="ko-KR" altLang="en-US" sz="1400" u="none" kern="100" dirty="0" smtClean="0">
                        <a:latin typeface="Arial" pitchFamily="34" charset="0"/>
                        <a:ea typeface="+mn-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altLang="ko-KR" sz="1400" u="none" kern="100" dirty="0" smtClean="0">
                          <a:solidFill>
                            <a:srgbClr val="000000"/>
                          </a:solidFill>
                          <a:latin typeface="Arial" pitchFamily="34" charset="0"/>
                          <a:ea typeface="맑은 고딕"/>
                          <a:cs typeface="Arial" pitchFamily="34" charset="0"/>
                        </a:rPr>
                        <a:t>3</a:t>
                      </a:r>
                      <a:r>
                        <a:rPr lang="en-US" sz="1400" u="none" kern="100" dirty="0" smtClean="0">
                          <a:solidFill>
                            <a:srgbClr val="000000"/>
                          </a:solidFill>
                          <a:latin typeface="Arial" pitchFamily="34" charset="0"/>
                          <a:ea typeface="맑은 고딕"/>
                          <a:cs typeface="Arial" pitchFamily="34" charset="0"/>
                        </a:rPr>
                        <a:t>%</a:t>
                      </a:r>
                      <a:r>
                        <a:rPr lang="en-US" altLang="ko-KR" sz="1400" u="none" kern="100" dirty="0" smtClean="0">
                          <a:solidFill>
                            <a:srgbClr val="000000"/>
                          </a:solidFill>
                          <a:latin typeface="Arial" pitchFamily="34" charset="0"/>
                          <a:ea typeface="맑은 고딕"/>
                          <a:cs typeface="Arial" pitchFamily="34" charset="0"/>
                        </a:rPr>
                        <a:t>(</a:t>
                      </a:r>
                      <a:r>
                        <a:rPr lang="en-US" altLang="ko-KR" sz="1400" u="none" kern="100" dirty="0" err="1" smtClean="0">
                          <a:solidFill>
                            <a:srgbClr val="000000"/>
                          </a:solidFill>
                          <a:latin typeface="Arial" pitchFamily="34" charset="0"/>
                          <a:ea typeface="맑은 고딕"/>
                          <a:cs typeface="Arial" pitchFamily="34" charset="0"/>
                        </a:rPr>
                        <a:t>TOz</a:t>
                      </a:r>
                      <a:r>
                        <a:rPr lang="en-US" altLang="ko-KR" sz="1400" u="none" kern="100" dirty="0" smtClean="0">
                          <a:solidFill>
                            <a:srgbClr val="000000"/>
                          </a:solidFill>
                          <a:latin typeface="Arial" pitchFamily="34" charset="0"/>
                          <a:ea typeface="맑은 고딕"/>
                          <a:cs typeface="Arial" pitchFamily="34" charset="0"/>
                        </a:rPr>
                        <a:t>)</a:t>
                      </a:r>
                    </a:p>
                    <a:p>
                      <a:pPr algn="ctr" latinLnBrk="0" hangingPunct="0"/>
                      <a:r>
                        <a:rPr lang="en-US" altLang="ko-KR" sz="1400" u="none" kern="100" dirty="0" smtClean="0">
                          <a:solidFill>
                            <a:srgbClr val="000000"/>
                          </a:solidFill>
                          <a:latin typeface="Arial" pitchFamily="34" charset="0"/>
                          <a:ea typeface="맑은 고딕"/>
                          <a:cs typeface="Arial" pitchFamily="34" charset="0"/>
                        </a:rPr>
                        <a:t>5%(</a:t>
                      </a:r>
                      <a:r>
                        <a:rPr lang="en-US" altLang="ko-KR" sz="1400" u="none" kern="100" dirty="0" err="1" smtClean="0">
                          <a:solidFill>
                            <a:srgbClr val="000000"/>
                          </a:solidFill>
                          <a:latin typeface="Arial" pitchFamily="34" charset="0"/>
                          <a:ea typeface="맑은 고딕"/>
                          <a:cs typeface="Arial" pitchFamily="34" charset="0"/>
                        </a:rPr>
                        <a:t>Stra</a:t>
                      </a:r>
                      <a:r>
                        <a:rPr lang="en-US" altLang="ko-KR" sz="1400" u="none" kern="100" dirty="0" smtClean="0">
                          <a:solidFill>
                            <a:srgbClr val="000000"/>
                          </a:solidFill>
                          <a:latin typeface="Arial" pitchFamily="34" charset="0"/>
                          <a:ea typeface="맑은 고딕"/>
                          <a:cs typeface="Arial" pitchFamily="34" charset="0"/>
                        </a:rPr>
                        <a:t>)</a:t>
                      </a:r>
                    </a:p>
                    <a:p>
                      <a:pPr algn="ctr" latinLnBrk="0" hangingPunct="0"/>
                      <a:r>
                        <a:rPr lang="ko-KR" altLang="ko-KR" sz="1400" u="none" kern="100" dirty="0" smtClean="0">
                          <a:solidFill>
                            <a:srgbClr val="000000"/>
                          </a:solidFill>
                          <a:latin typeface="Arial" pitchFamily="34" charset="0"/>
                          <a:ea typeface="맑은 고딕"/>
                          <a:cs typeface="Arial" pitchFamily="34" charset="0"/>
                        </a:rPr>
                        <a:t>2</a:t>
                      </a:r>
                      <a:r>
                        <a:rPr lang="en-US" altLang="ko-KR" sz="1400" u="none" kern="100" dirty="0" smtClean="0">
                          <a:solidFill>
                            <a:srgbClr val="000000"/>
                          </a:solidFill>
                          <a:latin typeface="Arial" pitchFamily="34" charset="0"/>
                          <a:ea typeface="맑은 고딕"/>
                          <a:cs typeface="Arial" pitchFamily="34" charset="0"/>
                        </a:rPr>
                        <a:t>0(Trop)</a:t>
                      </a:r>
                      <a:endParaRPr lang="ko-KR" sz="1400" u="none" kern="100" dirty="0">
                        <a:solidFill>
                          <a:srgbClr val="00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sz="1400" u="none" kern="100" dirty="0" smtClean="0">
                          <a:solidFill>
                            <a:srgbClr val="000000"/>
                          </a:solidFill>
                          <a:latin typeface="Arial" pitchFamily="34" charset="0"/>
                          <a:ea typeface="맑은 고딕"/>
                          <a:cs typeface="Arial" pitchFamily="34" charset="0"/>
                        </a:rPr>
                        <a:t>300-340</a:t>
                      </a:r>
                      <a:endParaRPr lang="ko-KR" sz="1400" u="none" kern="100" dirty="0">
                        <a:solidFill>
                          <a:srgbClr val="00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altLang="ko-KR" sz="1400" u="none" kern="100" dirty="0" smtClean="0">
                          <a:latin typeface="Arial" pitchFamily="34" charset="0"/>
                          <a:ea typeface="맑은 고딕"/>
                          <a:cs typeface="Arial" pitchFamily="34" charset="0"/>
                        </a:rPr>
                        <a:t>7</a:t>
                      </a:r>
                      <a:r>
                        <a:rPr lang="en-US" altLang="ko-KR" sz="1400" u="none" kern="100" baseline="0" dirty="0" smtClean="0">
                          <a:latin typeface="Arial" pitchFamily="34" charset="0"/>
                          <a:ea typeface="맑은 고딕"/>
                          <a:cs typeface="Arial" pitchFamily="34" charset="0"/>
                        </a:rPr>
                        <a:t> x 8</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0" hangingPunct="0"/>
                      <a:r>
                        <a:rPr lang="en-US" altLang="ko-KR" sz="1400" u="none" kern="100" dirty="0" smtClean="0">
                          <a:latin typeface="Arial" pitchFamily="34" charset="0"/>
                          <a:ea typeface="맑은 고딕"/>
                          <a:cs typeface="Arial" pitchFamily="34" charset="0"/>
                        </a:rPr>
                        <a:t>&lt; 70</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atinLnBrk="0" hangingPunct="0"/>
                      <a:r>
                        <a:rPr lang="en-US" altLang="ko-KR" sz="1600" dirty="0" smtClean="0"/>
                        <a:t>OE</a:t>
                      </a:r>
                    </a:p>
                    <a:p>
                      <a:pPr latinLnBrk="0" hangingPunct="0"/>
                      <a:r>
                        <a:rPr lang="en-US" altLang="ko-KR" sz="1600" dirty="0" smtClean="0"/>
                        <a:t>TOMS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847237">
                <a:tc>
                  <a:txBody>
                    <a:bodyPr/>
                    <a:lstStyle/>
                    <a:p>
                      <a:pPr algn="ctr" latinLnBrk="0" hangingPunct="0">
                        <a:lnSpc>
                          <a:spcPct val="100000"/>
                        </a:lnSpc>
                      </a:pPr>
                      <a:r>
                        <a:rPr lang="en-US" sz="1400" b="1" u="none" kern="100" dirty="0" smtClean="0">
                          <a:latin typeface="Arial" pitchFamily="34" charset="0"/>
                          <a:ea typeface="맑은 고딕"/>
                          <a:cs typeface="Arial" pitchFamily="34" charset="0"/>
                        </a:rPr>
                        <a:t>AOD</a:t>
                      </a:r>
                      <a:r>
                        <a:rPr lang="en-US" sz="1400" b="1" u="none" kern="100" baseline="0" dirty="0" smtClean="0">
                          <a:latin typeface="Arial" pitchFamily="34" charset="0"/>
                          <a:ea typeface="맑은 고딕"/>
                          <a:cs typeface="Arial" pitchFamily="34" charset="0"/>
                        </a:rPr>
                        <a:t> </a:t>
                      </a:r>
                    </a:p>
                    <a:p>
                      <a:pPr algn="ctr" latinLnBrk="0" hangingPunct="0">
                        <a:lnSpc>
                          <a:spcPct val="100000"/>
                        </a:lnSpc>
                      </a:pPr>
                      <a:r>
                        <a:rPr lang="en-US" altLang="ko-KR" sz="1400" b="1" u="none" kern="100" dirty="0" smtClean="0">
                          <a:latin typeface="Arial" pitchFamily="34" charset="0"/>
                          <a:ea typeface="맑은 고딕"/>
                          <a:cs typeface="Arial" pitchFamily="34" charset="0"/>
                        </a:rPr>
                        <a:t>AI</a:t>
                      </a:r>
                    </a:p>
                    <a:p>
                      <a:pPr algn="ctr" latinLnBrk="0" hangingPunct="0">
                        <a:lnSpc>
                          <a:spcPct val="100000"/>
                        </a:lnSpc>
                      </a:pPr>
                      <a:r>
                        <a:rPr lang="en-US" altLang="ko-KR" sz="1400" b="1" u="none" kern="100" dirty="0" smtClean="0">
                          <a:latin typeface="Arial" pitchFamily="34" charset="0"/>
                          <a:ea typeface="맑은 고딕"/>
                          <a:cs typeface="Arial" pitchFamily="34" charset="0"/>
                        </a:rPr>
                        <a:t>SSA</a:t>
                      </a:r>
                    </a:p>
                    <a:p>
                      <a:pPr algn="ctr" latinLnBrk="0" hangingPunct="0">
                        <a:lnSpc>
                          <a:spcPct val="100000"/>
                        </a:lnSpc>
                      </a:pPr>
                      <a:r>
                        <a:rPr lang="en-US" altLang="ko-KR" sz="1400" b="1" u="none" kern="100" dirty="0" smtClean="0">
                          <a:solidFill>
                            <a:srgbClr val="0000FF"/>
                          </a:solidFill>
                          <a:latin typeface="Arial" pitchFamily="34" charset="0"/>
                          <a:ea typeface="맑은 고딕"/>
                          <a:cs typeface="Arial" pitchFamily="34" charset="0"/>
                        </a:rPr>
                        <a:t>AEH</a:t>
                      </a:r>
                      <a:endParaRPr lang="ko-KR" sz="1400" u="none" kern="100" dirty="0">
                        <a:solidFill>
                          <a:srgbClr val="0000FF"/>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altLang="ko-KR" sz="1400" u="none" kern="100" dirty="0" smtClean="0">
                          <a:latin typeface="Arial" pitchFamily="34" charset="0"/>
                          <a:ea typeface="맑은 고딕"/>
                          <a:cs typeface="Arial" pitchFamily="34" charset="0"/>
                        </a:rPr>
                        <a:t>Air quality</a:t>
                      </a:r>
                    </a:p>
                    <a:p>
                      <a:pPr algn="ctr" latinLnBrk="0" hangingPunct="0"/>
                      <a:r>
                        <a:rPr lang="en-US" altLang="ko-KR" sz="1400" u="none" kern="100" dirty="0" smtClean="0">
                          <a:latin typeface="Arial" pitchFamily="34" charset="0"/>
                          <a:ea typeface="맑은 고딕"/>
                          <a:cs typeface="Arial" pitchFamily="34" charset="0"/>
                        </a:rPr>
                        <a:t>Climate</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sz="1400" u="none" kern="100" dirty="0" smtClean="0">
                          <a:latin typeface="Arial" pitchFamily="34" charset="0"/>
                          <a:ea typeface="맑은 고딕"/>
                          <a:cs typeface="Arial" pitchFamily="34" charset="0"/>
                        </a:rPr>
                        <a:t>0 (AOD)</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altLang="ko-KR" sz="1400" u="none" kern="100" dirty="0" smtClean="0">
                          <a:latin typeface="Arial" pitchFamily="34" charset="0"/>
                          <a:ea typeface="맑은 고딕"/>
                          <a:cs typeface="Arial" pitchFamily="34" charset="0"/>
                        </a:rPr>
                        <a:t>5</a:t>
                      </a:r>
                      <a:r>
                        <a:rPr lang="en-US" altLang="ko-KR" sz="1400" u="none" kern="100" baseline="0" dirty="0" smtClean="0">
                          <a:latin typeface="Arial" pitchFamily="34" charset="0"/>
                          <a:ea typeface="맑은 고딕"/>
                          <a:cs typeface="Arial" pitchFamily="34" charset="0"/>
                        </a:rPr>
                        <a:t> (AOD)</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altLang="ko-KR" sz="1400" u="none" kern="100" dirty="0" smtClean="0">
                          <a:latin typeface="Arial" pitchFamily="34" charset="0"/>
                          <a:ea typeface="맑은 고딕"/>
                          <a:cs typeface="Arial" pitchFamily="34" charset="0"/>
                        </a:rPr>
                        <a:t>0.2 (AOD)</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sz="1400" u="none" kern="100" dirty="0">
                          <a:solidFill>
                            <a:srgbClr val="000000"/>
                          </a:solidFill>
                          <a:latin typeface="Arial" pitchFamily="34" charset="0"/>
                          <a:ea typeface="맑은 고딕"/>
                          <a:cs typeface="Arial" pitchFamily="34" charset="0"/>
                        </a:rPr>
                        <a:t>2</a:t>
                      </a:r>
                      <a:r>
                        <a:rPr lang="en-US" sz="1400" u="none" kern="100" dirty="0" smtClean="0">
                          <a:solidFill>
                            <a:srgbClr val="000000"/>
                          </a:solidFill>
                          <a:latin typeface="Arial" pitchFamily="34" charset="0"/>
                          <a:ea typeface="맑은 고딕"/>
                          <a:cs typeface="Arial" pitchFamily="34" charset="0"/>
                        </a:rPr>
                        <a:t>0</a:t>
                      </a:r>
                      <a:r>
                        <a:rPr lang="en-US" sz="1400" u="none" kern="100" dirty="0">
                          <a:solidFill>
                            <a:srgbClr val="000000"/>
                          </a:solidFill>
                          <a:latin typeface="Arial" pitchFamily="34" charset="0"/>
                          <a:ea typeface="맑은 고딕"/>
                          <a:cs typeface="Arial" pitchFamily="34" charset="0"/>
                        </a:rPr>
                        <a:t>% or 0.1@ 400nm</a:t>
                      </a:r>
                      <a:endParaRPr lang="ko-KR" sz="1400" u="none" kern="100" dirty="0">
                        <a:solidFill>
                          <a:srgbClr val="00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sz="1400" u="none" kern="100" dirty="0" smtClean="0">
                          <a:solidFill>
                            <a:srgbClr val="000000"/>
                          </a:solidFill>
                          <a:latin typeface="Arial" pitchFamily="34" charset="0"/>
                          <a:ea typeface="맑은 고딕"/>
                          <a:cs typeface="Arial" pitchFamily="34" charset="0"/>
                        </a:rPr>
                        <a:t>300</a:t>
                      </a:r>
                      <a:r>
                        <a:rPr lang="en-US" sz="1400" u="none" kern="100" dirty="0">
                          <a:solidFill>
                            <a:srgbClr val="000000"/>
                          </a:solidFill>
                          <a:latin typeface="Arial" pitchFamily="34" charset="0"/>
                          <a:ea typeface="맑은 고딕"/>
                          <a:cs typeface="Arial" pitchFamily="34" charset="0"/>
                        </a:rPr>
                        <a:t>-</a:t>
                      </a:r>
                      <a:r>
                        <a:rPr lang="en-US" sz="1400" u="none" kern="100" dirty="0" smtClean="0">
                          <a:solidFill>
                            <a:srgbClr val="000000"/>
                          </a:solidFill>
                          <a:latin typeface="Arial" pitchFamily="34" charset="0"/>
                          <a:ea typeface="맑은 고딕"/>
                          <a:cs typeface="Arial" pitchFamily="34" charset="0"/>
                        </a:rPr>
                        <a:t>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altLang="ko-KR" sz="1400" u="none" kern="100" dirty="0" smtClean="0">
                          <a:solidFill>
                            <a:srgbClr val="FF0000"/>
                          </a:solidFill>
                          <a:latin typeface="Arial" pitchFamily="34" charset="0"/>
                          <a:ea typeface="맑은 고딕"/>
                          <a:cs typeface="Arial" pitchFamily="34" charset="0"/>
                        </a:rPr>
                        <a:t>3.5</a:t>
                      </a:r>
                      <a:r>
                        <a:rPr lang="en-US" altLang="ko-KR" sz="1400" u="none" kern="100" baseline="0" dirty="0" smtClean="0">
                          <a:latin typeface="Arial" pitchFamily="34" charset="0"/>
                          <a:ea typeface="맑은 고딕"/>
                          <a:cs typeface="Arial" pitchFamily="34" charset="0"/>
                        </a:rPr>
                        <a:t> x 8</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altLang="ko-KR" sz="1400" u="none" kern="100" dirty="0" smtClean="0">
                          <a:latin typeface="Arial" pitchFamily="34" charset="0"/>
                          <a:ea typeface="맑은 고딕"/>
                          <a:cs typeface="Arial" pitchFamily="34" charset="0"/>
                        </a:rPr>
                        <a:t>&lt; 70</a:t>
                      </a:r>
                      <a:endParaRPr lang="ko-KR" sz="1400" u="none" kern="100" dirty="0">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atinLnBrk="0" hangingPunct="0"/>
                      <a:r>
                        <a:rPr lang="en-US" altLang="ko-KR" sz="1600" dirty="0" smtClean="0"/>
                        <a:t>Multi-</a:t>
                      </a:r>
                      <a:r>
                        <a:rPr lang="en-US" altLang="ko-KR" sz="1600" dirty="0" smtClean="0">
                          <a:latin typeface="Symbol" charset="2"/>
                          <a:cs typeface="Symbol" charset="2"/>
                        </a:rPr>
                        <a:t>l</a:t>
                      </a:r>
                    </a:p>
                    <a:p>
                      <a:pPr latinLnBrk="0" hangingPunct="0"/>
                      <a:r>
                        <a:rPr lang="en-US" sz="1600" u="none" kern="100" dirty="0" smtClean="0">
                          <a:solidFill>
                            <a:schemeClr val="tx1"/>
                          </a:solidFill>
                          <a:latin typeface="Arial" pitchFamily="34" charset="0"/>
                          <a:ea typeface="맑은 고딕"/>
                          <a:cs typeface="Arial" pitchFamily="34" charset="0"/>
                        </a:rPr>
                        <a:t>O</a:t>
                      </a:r>
                      <a:r>
                        <a:rPr lang="en-US" sz="1600" u="none" kern="100" baseline="-25000" dirty="0" smtClean="0">
                          <a:solidFill>
                            <a:schemeClr val="tx1"/>
                          </a:solidFill>
                          <a:latin typeface="Arial" pitchFamily="34" charset="0"/>
                          <a:ea typeface="맑은 고딕"/>
                          <a:cs typeface="Arial" pitchFamily="34" charset="0"/>
                        </a:rPr>
                        <a:t>2</a:t>
                      </a:r>
                      <a:r>
                        <a:rPr lang="en-US" sz="1600" u="none" kern="100" dirty="0" smtClean="0">
                          <a:solidFill>
                            <a:schemeClr val="tx1"/>
                          </a:solidFill>
                          <a:latin typeface="Arial" pitchFamily="34" charset="0"/>
                          <a:ea typeface="맑은 고딕"/>
                          <a:cs typeface="Arial" pitchFamily="34" charset="0"/>
                        </a:rPr>
                        <a:t>O</a:t>
                      </a:r>
                      <a:r>
                        <a:rPr lang="en-US" sz="1600" u="none" kern="100" baseline="-25000" dirty="0" smtClean="0">
                          <a:solidFill>
                            <a:schemeClr val="tx1"/>
                          </a:solidFill>
                          <a:latin typeface="Arial" pitchFamily="34" charset="0"/>
                          <a:ea typeface="맑은 고딕"/>
                          <a:cs typeface="Arial" pitchFamily="34" charset="0"/>
                        </a:rPr>
                        <a:t>2</a:t>
                      </a:r>
                    </a:p>
                    <a:p>
                      <a:pPr latinLnBrk="0" hangingPunct="0"/>
                      <a:r>
                        <a:rPr lang="en-US" altLang="ko-KR" sz="1600" u="none" kern="100" baseline="0" dirty="0" smtClean="0">
                          <a:solidFill>
                            <a:schemeClr val="tx1"/>
                          </a:solidFill>
                          <a:latin typeface="Arial" pitchFamily="34" charset="0"/>
                          <a:ea typeface="맑은 고딕"/>
                          <a:cs typeface="Arial" pitchFamily="34" charset="0"/>
                        </a:rPr>
                        <a:t>Ring</a:t>
                      </a:r>
                      <a:endParaRPr lang="en-US" altLang="ko-KR" sz="1600" baseline="0" dirty="0" smtClean="0">
                        <a:solidFill>
                          <a:schemeClr val="tx1"/>
                        </a:solidFill>
                        <a:latin typeface="Symbol" charset="2"/>
                        <a:cs typeface="Symbol" charset="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428">
                <a:tc>
                  <a:txBody>
                    <a:bodyPr/>
                    <a:lstStyle/>
                    <a:p>
                      <a:pPr algn="ctr" latinLnBrk="0" hangingPunct="0"/>
                      <a:r>
                        <a:rPr lang="en-US" altLang="ko-KR" sz="1400" b="1" u="none" kern="100" dirty="0" smtClean="0">
                          <a:latin typeface="Arial"/>
                          <a:ea typeface="맑은 고딕"/>
                          <a:cs typeface="Arial"/>
                        </a:rPr>
                        <a:t>[Clouds]</a:t>
                      </a:r>
                    </a:p>
                    <a:p>
                      <a:pPr algn="ctr" latinLnBrk="0" hangingPunct="0"/>
                      <a:r>
                        <a:rPr lang="en-US" altLang="ko-KR" sz="1400" b="1" u="none" kern="100" dirty="0" smtClean="0">
                          <a:latin typeface="Arial"/>
                          <a:ea typeface="맑은 고딕"/>
                          <a:cs typeface="Arial"/>
                        </a:rPr>
                        <a:t>ECF</a:t>
                      </a:r>
                    </a:p>
                    <a:p>
                      <a:pPr algn="ctr" latinLnBrk="0" hangingPunct="0"/>
                      <a:r>
                        <a:rPr lang="en-US" altLang="ko-KR" sz="1400" b="1" u="none" kern="100" dirty="0" smtClean="0">
                          <a:latin typeface="Arial"/>
                          <a:ea typeface="맑은 고딕"/>
                          <a:cs typeface="Arial"/>
                        </a:rPr>
                        <a:t>CCP</a:t>
                      </a:r>
                      <a:endParaRPr lang="ko-KR" sz="1400" b="1"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altLang="ko-KR" sz="1400" b="0" u="none" kern="100" dirty="0" smtClean="0">
                          <a:latin typeface="Arial"/>
                          <a:ea typeface="맑은 고딕"/>
                          <a:cs typeface="Arial"/>
                        </a:rPr>
                        <a:t>Retrieval</a:t>
                      </a:r>
                    </a:p>
                    <a:p>
                      <a:pPr algn="ctr" latinLnBrk="0" hangingPunct="0"/>
                      <a:r>
                        <a:rPr lang="en-US" altLang="ko-KR" sz="1400" b="0" u="none" kern="100" dirty="0" smtClean="0">
                          <a:latin typeface="Arial"/>
                          <a:ea typeface="맑은 고딕"/>
                          <a:cs typeface="Arial"/>
                        </a:rPr>
                        <a:t>Climate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altLang="ko-KR" sz="1400" b="0" u="none" kern="100" dirty="0" smtClean="0">
                          <a:latin typeface="Arial"/>
                          <a:ea typeface="맑은 고딕"/>
                          <a:cs typeface="Arial"/>
                        </a:rPr>
                        <a:t>0 (COD)</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ko-KR" altLang="ko-KR" sz="1400" b="0" u="none" kern="100" dirty="0" smtClean="0">
                          <a:latin typeface="Arial"/>
                          <a:ea typeface="맑은 고딕"/>
                          <a:cs typeface="Arial"/>
                        </a:rPr>
                        <a:t>5</a:t>
                      </a:r>
                      <a:r>
                        <a:rPr lang="en-US" altLang="ko-KR" sz="1400" b="0" u="none" kern="100" dirty="0" smtClean="0">
                          <a:latin typeface="Arial"/>
                          <a:ea typeface="맑은 고딕"/>
                          <a:cs typeface="Arial"/>
                        </a:rPr>
                        <a:t>0 (COD)</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altLang="ko-KR" sz="1400" b="0" u="none" kern="100" dirty="0" smtClean="0">
                          <a:latin typeface="Arial"/>
                          <a:ea typeface="맑은 고딕"/>
                          <a:cs typeface="Arial"/>
                        </a:rPr>
                        <a:t>17 (COD)</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sz="1400" u="none" kern="100" dirty="0" smtClean="0">
                          <a:solidFill>
                            <a:srgbClr val="000000"/>
                          </a:solidFill>
                          <a:latin typeface="Arial" pitchFamily="34" charset="0"/>
                          <a:ea typeface="맑은 고딕"/>
                          <a:cs typeface="Arial" pitchFamily="34" charset="0"/>
                        </a:rPr>
                        <a:t>300-500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altLang="ko-KR" sz="1400" b="0" u="none" kern="100" dirty="0" smtClean="0">
                          <a:latin typeface="Arial"/>
                          <a:ea typeface="맑은 고딕"/>
                          <a:cs typeface="Arial"/>
                        </a:rPr>
                        <a:t>7</a:t>
                      </a:r>
                      <a:r>
                        <a:rPr lang="en-US" altLang="ko-KR" sz="1400" b="0" u="none" kern="100" baseline="0" dirty="0" smtClean="0">
                          <a:latin typeface="Arial"/>
                          <a:ea typeface="맑은 고딕"/>
                          <a:cs typeface="Arial"/>
                        </a:rPr>
                        <a:t> x 8</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0">
                        <a:lnSpc>
                          <a:spcPct val="100000"/>
                        </a:lnSpc>
                        <a:spcBef>
                          <a:spcPts val="0"/>
                        </a:spcBef>
                        <a:spcAft>
                          <a:spcPts val="0"/>
                        </a:spcAft>
                        <a:buClrTx/>
                        <a:buSzTx/>
                        <a:buFontTx/>
                        <a:buNone/>
                        <a:tabLst/>
                        <a:defRPr/>
                      </a:pPr>
                      <a:r>
                        <a:rPr lang="en-US" altLang="ko-KR" sz="1400" b="0" u="none" kern="100" dirty="0" smtClean="0">
                          <a:latin typeface="Arial"/>
                          <a:ea typeface="+mn-ea"/>
                          <a:cs typeface="Arial"/>
                        </a:rPr>
                        <a:t>&lt; 70</a:t>
                      </a:r>
                      <a:endParaRPr lang="ko-KR" altLang="en-US" sz="1400" b="0" u="none" kern="100" dirty="0" smtClean="0">
                        <a:latin typeface="Arial"/>
                        <a:ea typeface="+mn-ea"/>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atinLnBrk="0" hangingPunct="0"/>
                      <a:r>
                        <a:rPr lang="en-US" altLang="ko-KR" sz="1600" dirty="0" smtClean="0"/>
                        <a:t>O</a:t>
                      </a:r>
                      <a:r>
                        <a:rPr lang="en-US" altLang="ko-KR" sz="1600" baseline="-25000" dirty="0" smtClean="0"/>
                        <a:t>2</a:t>
                      </a:r>
                      <a:r>
                        <a:rPr lang="en-US" altLang="ko-KR" sz="1600" dirty="0" smtClean="0"/>
                        <a:t>O</a:t>
                      </a:r>
                      <a:r>
                        <a:rPr lang="en-US" altLang="ko-KR" sz="1600" baseline="-25000" dirty="0" smtClean="0"/>
                        <a:t>2</a:t>
                      </a:r>
                    </a:p>
                    <a:p>
                      <a:pPr latinLnBrk="0" hangingPunct="0"/>
                      <a:r>
                        <a:rPr lang="en-US" altLang="ko-KR" sz="1600" dirty="0" smtClean="0"/>
                        <a:t>RRS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827">
                <a:tc>
                  <a:txBody>
                    <a:bodyPr/>
                    <a:lstStyle/>
                    <a:p>
                      <a:pPr algn="ctr" latinLnBrk="0" hangingPunct="0"/>
                      <a:r>
                        <a:rPr lang="en-US" altLang="ko-KR" sz="1400" b="1" u="none" kern="100" dirty="0" smtClean="0">
                          <a:latin typeface="Arial"/>
                          <a:ea typeface="맑은 고딕"/>
                          <a:cs typeface="Arial"/>
                        </a:rPr>
                        <a:t>Surface</a:t>
                      </a:r>
                      <a:endParaRPr lang="en-US" altLang="ko-KR" sz="1400" b="1" u="none" kern="100" dirty="0">
                        <a:latin typeface="Arial"/>
                        <a:ea typeface="맑은 고딕"/>
                        <a:cs typeface="Arial"/>
                      </a:endParaRPr>
                    </a:p>
                    <a:p>
                      <a:pPr algn="ctr" latinLnBrk="0" hangingPunct="0"/>
                      <a:r>
                        <a:rPr lang="en-US" altLang="ko-KR" sz="1400" b="1" u="none" kern="100" dirty="0" smtClean="0">
                          <a:latin typeface="Arial"/>
                          <a:ea typeface="맑은 고딕"/>
                          <a:cs typeface="Arial"/>
                        </a:rPr>
                        <a:t>Property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altLang="ko-KR" sz="1400" b="0" u="none" kern="100" dirty="0" smtClean="0">
                          <a:latin typeface="Arial"/>
                          <a:ea typeface="맑은 고딕"/>
                          <a:cs typeface="Arial"/>
                        </a:rPr>
                        <a:t>Environ- </a:t>
                      </a:r>
                      <a:r>
                        <a:rPr lang="en-US" altLang="ko-KR" sz="1400" b="0" u="none" kern="100" dirty="0" err="1" smtClean="0">
                          <a:latin typeface="Arial"/>
                          <a:ea typeface="맑은 고딕"/>
                          <a:cs typeface="Arial"/>
                        </a:rPr>
                        <a:t>ment</a:t>
                      </a:r>
                      <a:r>
                        <a:rPr lang="ko-KR" altLang="en-US" sz="1400" b="0" u="none" kern="100" dirty="0" smtClean="0">
                          <a:latin typeface="Arial"/>
                          <a:ea typeface="맑은 고딕"/>
                          <a:cs typeface="Arial"/>
                        </a:rPr>
                        <a:t> </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altLang="ko-KR" sz="1400" b="0" u="none" kern="100" dirty="0" smtClean="0">
                          <a:latin typeface="Arial"/>
                          <a:ea typeface="맑은 고딕"/>
                          <a:cs typeface="Arial"/>
                        </a:rPr>
                        <a:t>0</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altLang="ko-KR" sz="1400" b="0" u="none" kern="100" dirty="0" smtClean="0">
                          <a:latin typeface="Arial"/>
                          <a:ea typeface="맑은 고딕"/>
                          <a:cs typeface="Arial"/>
                        </a:rPr>
                        <a:t>1</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altLang="ko-KR" sz="1400" b="0" u="none" kern="100" dirty="0" smtClean="0">
                          <a:latin typeface="Arial"/>
                          <a:ea typeface="맑은 고딕"/>
                          <a:cs typeface="Arial"/>
                        </a:rPr>
                        <a:t>-</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sz="1400" u="none" kern="100" dirty="0" smtClean="0">
                          <a:solidFill>
                            <a:srgbClr val="000000"/>
                          </a:solidFill>
                          <a:latin typeface="Arial" pitchFamily="34" charset="0"/>
                          <a:ea typeface="맑은 고딕"/>
                          <a:cs typeface="Arial" pitchFamily="34" charset="0"/>
                        </a:rPr>
                        <a:t>300-500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altLang="ko-KR" sz="1400" b="0" u="none" kern="100" baseline="0" dirty="0" smtClean="0">
                          <a:solidFill>
                            <a:srgbClr val="FF0000"/>
                          </a:solidFill>
                          <a:latin typeface="Arial"/>
                          <a:ea typeface="맑은 고딕"/>
                          <a:cs typeface="Arial"/>
                        </a:rPr>
                        <a:t>3.5</a:t>
                      </a:r>
                      <a:r>
                        <a:rPr lang="en-US" altLang="ko-KR" sz="1400" b="0" u="none" kern="100" baseline="0" dirty="0" smtClean="0">
                          <a:latin typeface="Arial"/>
                          <a:ea typeface="맑은 고딕"/>
                          <a:cs typeface="Arial"/>
                        </a:rPr>
                        <a:t> x 8</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0">
                        <a:lnSpc>
                          <a:spcPct val="100000"/>
                        </a:lnSpc>
                        <a:spcBef>
                          <a:spcPts val="0"/>
                        </a:spcBef>
                        <a:spcAft>
                          <a:spcPts val="0"/>
                        </a:spcAft>
                        <a:buClrTx/>
                        <a:buSzTx/>
                        <a:buFontTx/>
                        <a:buNone/>
                        <a:tabLst/>
                        <a:defRPr/>
                      </a:pPr>
                      <a:r>
                        <a:rPr lang="en-US" altLang="ko-KR" sz="1400" b="0" u="none" kern="100" dirty="0" smtClean="0">
                          <a:latin typeface="Arial"/>
                          <a:ea typeface="+mn-ea"/>
                          <a:cs typeface="Arial"/>
                        </a:rPr>
                        <a:t>&lt; 70</a:t>
                      </a:r>
                      <a:endParaRPr lang="ko-KR" altLang="en-US" sz="1400" b="0" u="none" kern="100" dirty="0" smtClean="0">
                        <a:latin typeface="Arial"/>
                        <a:ea typeface="+mn-ea"/>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altLang="ko-KR" sz="1600" dirty="0" smtClean="0"/>
                        <a:t>Multi-</a:t>
                      </a:r>
                      <a:r>
                        <a:rPr lang="en-US" altLang="ko-KR" sz="1600" dirty="0" smtClean="0">
                          <a:latin typeface="Symbol" charset="2"/>
                          <a:cs typeface="Symbol" charset="2"/>
                        </a:rPr>
                        <a:t>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827">
                <a:tc>
                  <a:txBody>
                    <a:bodyPr/>
                    <a:lstStyle/>
                    <a:p>
                      <a:pPr algn="ctr" latinLnBrk="0" hangingPunct="0"/>
                      <a:r>
                        <a:rPr lang="en-US" altLang="ko-KR" sz="1400" b="1" u="none" kern="100" dirty="0" smtClean="0">
                          <a:solidFill>
                            <a:srgbClr val="0000FF"/>
                          </a:solidFill>
                          <a:latin typeface="Arial"/>
                          <a:ea typeface="맑은 고딕"/>
                          <a:cs typeface="Arial"/>
                        </a:rPr>
                        <a:t>UVI</a:t>
                      </a:r>
                    </a:p>
                    <a:p>
                      <a:pPr algn="ctr" latinLnBrk="0" hangingPunct="0"/>
                      <a:r>
                        <a:rPr lang="en-US" altLang="ko-KR" sz="1400" b="1" u="none" kern="100" dirty="0" smtClean="0">
                          <a:solidFill>
                            <a:schemeClr val="tx1"/>
                          </a:solidFill>
                          <a:latin typeface="Arial"/>
                          <a:ea typeface="맑은 고딕"/>
                          <a:cs typeface="Arial"/>
                        </a:rPr>
                        <a:t>Solar Ira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altLang="ko-KR" sz="1400" b="0" u="none" kern="100" dirty="0" smtClean="0">
                          <a:latin typeface="Arial"/>
                          <a:ea typeface="맑은 고딕"/>
                          <a:cs typeface="Arial"/>
                        </a:rPr>
                        <a:t>Public</a:t>
                      </a:r>
                      <a:r>
                        <a:rPr lang="en-US" altLang="ko-KR" sz="1400" b="0" u="none" kern="100" baseline="0" dirty="0" smtClean="0">
                          <a:latin typeface="Arial"/>
                          <a:ea typeface="맑은 고딕"/>
                          <a:cs typeface="Arial"/>
                        </a:rPr>
                        <a:t> health</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altLang="ko-KR" sz="1400" b="0" u="none" kern="100" dirty="0" smtClean="0">
                          <a:latin typeface="Arial"/>
                          <a:ea typeface="맑은 고딕"/>
                          <a:cs typeface="Arial"/>
                        </a:rPr>
                        <a:t>0</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altLang="ko-KR" sz="1400" b="0" u="none" kern="100" dirty="0" smtClean="0">
                          <a:latin typeface="Arial"/>
                          <a:ea typeface="맑은 고딕"/>
                          <a:cs typeface="Arial"/>
                        </a:rPr>
                        <a:t>12</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altLang="ko-KR" sz="1400" b="0" u="none" kern="100" dirty="0" smtClean="0">
                          <a:latin typeface="Arial"/>
                          <a:ea typeface="맑은 고딕"/>
                          <a:cs typeface="Arial"/>
                        </a:rPr>
                        <a:t>-</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endParaRPr lang="en-US" sz="1400" u="none" kern="100" dirty="0" smtClean="0">
                        <a:solidFill>
                          <a:srgbClr val="000000"/>
                        </a:solidFill>
                        <a:latin typeface="Arial" pitchFamily="34" charset="0"/>
                        <a:ea typeface="맑은 고딕"/>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altLang="ko-KR" sz="1400" b="0" u="none" kern="100" dirty="0" smtClean="0">
                          <a:latin typeface="Arial"/>
                          <a:ea typeface="맑은 고딕"/>
                          <a:cs typeface="Arial"/>
                        </a:rPr>
                        <a:t>7 x 8</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hangingPunct="0"/>
                      <a:r>
                        <a:rPr lang="en-US" altLang="ko-KR" sz="1400" b="0" u="none" kern="100" dirty="0" smtClean="0">
                          <a:latin typeface="Arial"/>
                          <a:ea typeface="맑은 고딕"/>
                          <a:cs typeface="Arial"/>
                        </a:rPr>
                        <a:t>&lt; 70</a:t>
                      </a:r>
                      <a:endParaRPr lang="ko-KR" sz="1400" b="0" u="none" kern="100" dirty="0">
                        <a:latin typeface="Arial"/>
                        <a:ea typeface="맑은 고딕"/>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atinLnBrk="0" hangingPunct="0"/>
                      <a:endParaRPr lang="en-US" sz="16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제목 1"/>
          <p:cNvSpPr>
            <a:spLocks noGrp="1"/>
          </p:cNvSpPr>
          <p:nvPr>
            <p:ph type="title"/>
          </p:nvPr>
        </p:nvSpPr>
        <p:spPr>
          <a:xfrm>
            <a:off x="457200" y="-24"/>
            <a:ext cx="8229600" cy="465691"/>
          </a:xfrm>
        </p:spPr>
        <p:txBody>
          <a:bodyPr>
            <a:normAutofit fontScale="90000"/>
          </a:bodyPr>
          <a:lstStyle/>
          <a:p>
            <a:pPr eaLnBrk="1" hangingPunct="1"/>
            <a:r>
              <a:rPr lang="en-US" altLang="ko-KR" sz="3200" b="1" dirty="0" smtClean="0">
                <a:latin typeface="Arial" pitchFamily="34" charset="0"/>
                <a:cs typeface="Arial" pitchFamily="34" charset="0"/>
              </a:rPr>
              <a:t>Baseline products (16)</a:t>
            </a:r>
            <a:endParaRPr lang="ko-KR" altLang="en-US" sz="3200" b="1" dirty="0" smtClean="0">
              <a:latin typeface="Arial" pitchFamily="34" charset="0"/>
              <a:cs typeface="Arial" pitchFamily="34" charset="0"/>
            </a:endParaRPr>
          </a:p>
        </p:txBody>
      </p:sp>
    </p:spTree>
    <p:extLst>
      <p:ext uri="{BB962C8B-B14F-4D97-AF65-F5344CB8AC3E}">
        <p14:creationId xmlns:p14="http://schemas.microsoft.com/office/powerpoint/2010/main" val="2826212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normAutofit/>
          </a:bodyPr>
          <a:lstStyle/>
          <a:p>
            <a:r>
              <a:rPr lang="en-US" altLang="ko-KR" sz="2800" dirty="0" smtClean="0"/>
              <a:t>Spatial coverage</a:t>
            </a:r>
            <a:endParaRPr lang="ko-KR" altLang="en-US" sz="2800" dirty="0"/>
          </a:p>
        </p:txBody>
      </p:sp>
      <p:sp>
        <p:nvSpPr>
          <p:cNvPr id="4" name="슬라이드 번호 개체 틀 3"/>
          <p:cNvSpPr>
            <a:spLocks noGrp="1"/>
          </p:cNvSpPr>
          <p:nvPr>
            <p:ph type="sldNum" sz="quarter" idx="10"/>
          </p:nvPr>
        </p:nvSpPr>
        <p:spPr/>
        <p:txBody>
          <a:bodyPr/>
          <a:lstStyle/>
          <a:p>
            <a:pPr>
              <a:defRPr/>
            </a:pPr>
            <a:fld id="{0BA4D6EB-C572-44F1-BA1A-9A31B626EA27}" type="slidenum">
              <a:rPr lang="en-US" altLang="ko-KR" smtClean="0">
                <a:solidFill>
                  <a:srgbClr val="000000"/>
                </a:solidFill>
              </a:rPr>
              <a:pPr>
                <a:defRPr/>
              </a:pPr>
              <a:t>7</a:t>
            </a:fld>
            <a:endParaRPr lang="en-US" altLang="ko-KR" dirty="0">
              <a:solidFill>
                <a:srgbClr val="000000"/>
              </a:solidFill>
            </a:endParaRPr>
          </a:p>
        </p:txBody>
      </p:sp>
      <p:pic>
        <p:nvPicPr>
          <p:cNvPr id="6" name="Content Placeholder 5"/>
          <p:cNvPicPr>
            <a:picLocks noGrp="1" noChangeAspect="1"/>
          </p:cNvPicPr>
          <p:nvPr>
            <p:ph idx="1"/>
          </p:nvPr>
        </p:nvPicPr>
        <p:blipFill rotWithShape="1">
          <a:blip r:embed="rId2"/>
          <a:srcRect l="3010" t="1" r="32186" b="42736"/>
          <a:stretch/>
        </p:blipFill>
        <p:spPr>
          <a:xfrm>
            <a:off x="-620407" y="1384074"/>
            <a:ext cx="9111600" cy="4582800"/>
          </a:xfrm>
        </p:spPr>
      </p:pic>
      <p:grpSp>
        <p:nvGrpSpPr>
          <p:cNvPr id="5" name="Group 4"/>
          <p:cNvGrpSpPr>
            <a:grpSpLocks noChangeAspect="1"/>
          </p:cNvGrpSpPr>
          <p:nvPr/>
        </p:nvGrpSpPr>
        <p:grpSpPr>
          <a:xfrm>
            <a:off x="6365363" y="4376792"/>
            <a:ext cx="2481392" cy="1744099"/>
            <a:chOff x="973238" y="25984253"/>
            <a:chExt cx="6864324" cy="4738634"/>
          </a:xfrm>
        </p:grpSpPr>
        <p:sp>
          <p:nvSpPr>
            <p:cNvPr id="7" name="TextBox 6"/>
            <p:cNvSpPr txBox="1"/>
            <p:nvPr/>
          </p:nvSpPr>
          <p:spPr>
            <a:xfrm>
              <a:off x="4082706" y="29301323"/>
              <a:ext cx="2307058" cy="1421564"/>
            </a:xfrm>
            <a:prstGeom prst="rect">
              <a:avLst/>
            </a:prstGeom>
            <a:noFill/>
          </p:spPr>
          <p:txBody>
            <a:bodyPr wrap="square" rtlCol="0">
              <a:spAutoFit/>
            </a:bodyPr>
            <a:lstStyle/>
            <a:p>
              <a:r>
                <a:rPr lang="en-US" sz="2800" dirty="0"/>
                <a:t>y</a:t>
              </a:r>
              <a:r>
                <a:rPr lang="en-US" sz="2800" dirty="0" smtClean="0"/>
                <a:t>(t)</a:t>
              </a:r>
              <a:endParaRPr lang="en-US" sz="2800" dirty="0"/>
            </a:p>
          </p:txBody>
        </p:sp>
        <p:pic>
          <p:nvPicPr>
            <p:cNvPr id="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3765" y="25984253"/>
              <a:ext cx="6613797" cy="322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H="1">
              <a:off x="6091082" y="28859615"/>
              <a:ext cx="1153528" cy="655049"/>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73238" y="26904155"/>
              <a:ext cx="0" cy="1600801"/>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84275" y="29555032"/>
              <a:ext cx="2871182" cy="2"/>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flipH="1">
              <a:off x="7033816" y="28031488"/>
              <a:ext cx="702266" cy="769441"/>
            </a:xfrm>
            <a:prstGeom prst="rect">
              <a:avLst/>
            </a:prstGeom>
            <a:noFill/>
          </p:spPr>
          <p:txBody>
            <a:bodyPr wrap="square" rtlCol="0">
              <a:spAutoFit/>
            </a:bodyPr>
            <a:lstStyle/>
            <a:p>
              <a:r>
                <a:rPr lang="el-GR" sz="4400" dirty="0" smtClean="0"/>
                <a:t>λ</a:t>
              </a:r>
              <a:endParaRPr lang="en-US" sz="4400" dirty="0"/>
            </a:p>
          </p:txBody>
        </p:sp>
      </p:grpSp>
      <p:cxnSp>
        <p:nvCxnSpPr>
          <p:cNvPr id="15" name="Straight Arrow Connector 14"/>
          <p:cNvCxnSpPr/>
          <p:nvPr/>
        </p:nvCxnSpPr>
        <p:spPr>
          <a:xfrm flipH="1" flipV="1">
            <a:off x="5289435" y="3008274"/>
            <a:ext cx="2901323" cy="1701401"/>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5289436" y="5562910"/>
            <a:ext cx="2901322" cy="165130"/>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8190758" y="4709675"/>
            <a:ext cx="0" cy="853235"/>
          </a:xfrm>
          <a:prstGeom prst="straightConnector1">
            <a:avLst/>
          </a:prstGeom>
          <a:ln>
            <a:solidFill>
              <a:srgbClr val="000090"/>
            </a:solidFill>
            <a:headEnd type="non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9791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Science Questions</a:t>
            </a:r>
            <a:endParaRPr kumimoji="1" lang="ja-JP" altLang="en-US" dirty="0"/>
          </a:p>
        </p:txBody>
      </p:sp>
      <p:sp>
        <p:nvSpPr>
          <p:cNvPr id="3" name="Content Placeholder 2"/>
          <p:cNvSpPr>
            <a:spLocks noGrp="1"/>
          </p:cNvSpPr>
          <p:nvPr>
            <p:ph idx="1"/>
          </p:nvPr>
        </p:nvSpPr>
        <p:spPr/>
        <p:txBody>
          <a:bodyPr>
            <a:normAutofit/>
          </a:bodyPr>
          <a:lstStyle/>
          <a:p>
            <a:pPr eaLnBrk="0" latinLnBrk="0" hangingPunct="0"/>
            <a:r>
              <a:rPr kumimoji="1" lang="en-US" altLang="ja-JP" sz="2400" dirty="0" smtClean="0"/>
              <a:t>MAPS-Seoul White Paper</a:t>
            </a:r>
          </a:p>
          <a:p>
            <a:pPr marL="914400" lvl="1" indent="-457200" eaLnBrk="0" latinLnBrk="0" hangingPunct="0">
              <a:buFont typeface="+mj-lt"/>
              <a:buAutoNum type="arabicPeriod"/>
            </a:pPr>
            <a:r>
              <a:rPr kumimoji="1" lang="en-US" altLang="ja-JP" sz="2000" dirty="0"/>
              <a:t>Scientific Questions for Atmospheric Chemistry </a:t>
            </a:r>
            <a:r>
              <a:rPr kumimoji="1" lang="en-US" altLang="ja-JP" sz="2000" dirty="0" smtClean="0"/>
              <a:t>(8)</a:t>
            </a:r>
          </a:p>
          <a:p>
            <a:pPr marL="914400" lvl="1" indent="-457200" eaLnBrk="0" latinLnBrk="0" hangingPunct="0">
              <a:buFont typeface="+mj-lt"/>
              <a:buAutoNum type="arabicPeriod"/>
            </a:pPr>
            <a:r>
              <a:rPr kumimoji="1" lang="en-US" altLang="ja-JP" sz="2000" dirty="0"/>
              <a:t>Air Quality Models and Emission Perspectives </a:t>
            </a:r>
            <a:r>
              <a:rPr kumimoji="1" lang="en-US" altLang="ja-JP" sz="2000" dirty="0" smtClean="0"/>
              <a:t>(4)</a:t>
            </a:r>
          </a:p>
          <a:p>
            <a:pPr marL="914400" lvl="1" indent="-457200" eaLnBrk="0" latinLnBrk="0" hangingPunct="0">
              <a:buFont typeface="+mj-lt"/>
              <a:buAutoNum type="arabicPeriod"/>
            </a:pPr>
            <a:r>
              <a:rPr kumimoji="1" lang="en-US" altLang="ja-JP" sz="2000" dirty="0"/>
              <a:t>Satellite </a:t>
            </a:r>
            <a:r>
              <a:rPr kumimoji="1" lang="en-US" altLang="ja-JP" sz="2000" dirty="0" smtClean="0"/>
              <a:t>Application (3)</a:t>
            </a:r>
          </a:p>
          <a:p>
            <a:pPr eaLnBrk="0" latinLnBrk="0" hangingPunct="0"/>
            <a:endParaRPr kumimoji="1" lang="en-US" altLang="ja-JP" sz="2400" dirty="0" smtClean="0"/>
          </a:p>
          <a:p>
            <a:pPr eaLnBrk="0" latinLnBrk="0" hangingPunct="0"/>
            <a:r>
              <a:rPr kumimoji="1" lang="en-US" altLang="ja-JP" sz="2400" dirty="0" smtClean="0"/>
              <a:t>NASA KORUS-AQ </a:t>
            </a:r>
            <a:r>
              <a:rPr kumimoji="1" lang="en-US" altLang="ja-JP" sz="2400" dirty="0"/>
              <a:t>White Paper</a:t>
            </a:r>
          </a:p>
          <a:p>
            <a:pPr marL="914400" lvl="1" indent="-457200" eaLnBrk="0" latinLnBrk="0" hangingPunct="0">
              <a:buFont typeface="+mj-lt"/>
              <a:buAutoNum type="arabicPeriod"/>
            </a:pPr>
            <a:r>
              <a:rPr lang="en-US" altLang="ja-JP" sz="2000" dirty="0"/>
              <a:t>What are the challenges and opportunities for satellite observations of air quality? </a:t>
            </a:r>
            <a:r>
              <a:rPr lang="en-US" altLang="ja-JP" sz="2000" dirty="0" smtClean="0"/>
              <a:t>(4)</a:t>
            </a:r>
          </a:p>
          <a:p>
            <a:pPr marL="914400" lvl="1" indent="-457200" eaLnBrk="0" latinLnBrk="0" hangingPunct="0">
              <a:buFont typeface="+mj-lt"/>
              <a:buAutoNum type="arabicPeriod"/>
            </a:pPr>
            <a:r>
              <a:rPr lang="en-US" altLang="ja-JP" sz="2000" dirty="0"/>
              <a:t>What are the most important factors governing ozone photochemistry and aerosol evolution</a:t>
            </a:r>
            <a:r>
              <a:rPr lang="en-US" altLang="ja-JP" sz="2000" dirty="0" smtClean="0"/>
              <a:t>?</a:t>
            </a:r>
            <a:r>
              <a:rPr kumimoji="1" lang="en-US" altLang="ja-JP" sz="2000" dirty="0" smtClean="0"/>
              <a:t> (2)</a:t>
            </a:r>
            <a:endParaRPr kumimoji="1" lang="en-US" altLang="ja-JP" sz="2000" dirty="0"/>
          </a:p>
          <a:p>
            <a:pPr marL="914400" lvl="1" indent="-457200" eaLnBrk="0" latinLnBrk="0" hangingPunct="0">
              <a:buFont typeface="+mj-lt"/>
              <a:buAutoNum type="arabicPeriod"/>
            </a:pPr>
            <a:r>
              <a:rPr lang="en-US" altLang="ja-JP" sz="2000" dirty="0"/>
              <a:t>How do models perform and what improvements are needed to better represent atmospheric composition over Korea and its connection to the larger global atmosphere? </a:t>
            </a:r>
            <a:r>
              <a:rPr lang="en-US" altLang="ja-JP" sz="2000" dirty="0" smtClean="0"/>
              <a:t>(2)</a:t>
            </a:r>
            <a:endParaRPr kumimoji="1" lang="ja-JP" altLang="en-US" sz="2000" dirty="0"/>
          </a:p>
        </p:txBody>
      </p:sp>
    </p:spTree>
    <p:extLst>
      <p:ext uri="{BB962C8B-B14F-4D97-AF65-F5344CB8AC3E}">
        <p14:creationId xmlns:p14="http://schemas.microsoft.com/office/powerpoint/2010/main" val="3314047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67" y="116632"/>
            <a:ext cx="8877371" cy="562074"/>
          </a:xfrm>
        </p:spPr>
        <p:txBody>
          <a:bodyPr>
            <a:noAutofit/>
          </a:bodyPr>
          <a:lstStyle/>
          <a:p>
            <a:pPr eaLnBrk="0" latinLnBrk="0" hangingPunct="0"/>
            <a:r>
              <a:rPr lang="en-US" altLang="ja-JP" dirty="0">
                <a:latin typeface="Calibri"/>
                <a:cs typeface="Calibri"/>
              </a:rPr>
              <a:t>I</a:t>
            </a:r>
            <a:r>
              <a:rPr lang="en-US" altLang="ja-JP" dirty="0" smtClean="0">
                <a:latin typeface="Calibri"/>
                <a:cs typeface="Calibri"/>
              </a:rPr>
              <a:t>ntegrated KORUS</a:t>
            </a:r>
            <a:r>
              <a:rPr lang="en-US" altLang="ja-JP" dirty="0">
                <a:latin typeface="Calibri"/>
                <a:cs typeface="Calibri"/>
              </a:rPr>
              <a:t>-AQ Science </a:t>
            </a:r>
            <a:r>
              <a:rPr lang="en-US" altLang="ja-JP" dirty="0" smtClean="0">
                <a:latin typeface="Calibri"/>
                <a:cs typeface="Calibri"/>
              </a:rPr>
              <a:t>Objectives (1 of 4)</a:t>
            </a:r>
            <a:br>
              <a:rPr lang="en-US" altLang="ja-JP" dirty="0" smtClean="0">
                <a:latin typeface="Calibri"/>
                <a:cs typeface="Calibri"/>
              </a:rPr>
            </a:br>
            <a:r>
              <a:rPr lang="en-US" altLang="ja-JP" sz="1400" dirty="0" smtClean="0">
                <a:latin typeface="Calibri"/>
                <a:cs typeface="Calibri"/>
              </a:rPr>
              <a:t>With relation to science questions/objectives of MAPS</a:t>
            </a:r>
            <a:r>
              <a:rPr lang="en-US" altLang="ja-JP" sz="1400" dirty="0">
                <a:latin typeface="Calibri"/>
                <a:cs typeface="Calibri"/>
              </a:rPr>
              <a:t>-Seoul (MS) and NASA KORUS-AQ (NK) white papers </a:t>
            </a:r>
            <a:endParaRPr kumimoji="1" lang="ja-JP" altLang="en-US" sz="2000" dirty="0">
              <a:latin typeface="Calibri"/>
              <a:cs typeface="Calibri"/>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32223283"/>
              </p:ext>
            </p:extLst>
          </p:nvPr>
        </p:nvGraphicFramePr>
        <p:xfrm>
          <a:off x="457200" y="836613"/>
          <a:ext cx="8229600" cy="5577839"/>
        </p:xfrm>
        <a:graphic>
          <a:graphicData uri="http://schemas.openxmlformats.org/drawingml/2006/table">
            <a:tbl>
              <a:tblPr firstRow="1" bandRow="1">
                <a:tableStyleId>{5C22544A-7EE6-4342-B048-85BDC9FD1C3A}</a:tableStyleId>
              </a:tblPr>
              <a:tblGrid>
                <a:gridCol w="788098"/>
                <a:gridCol w="3107080"/>
                <a:gridCol w="752110"/>
                <a:gridCol w="1936392"/>
                <a:gridCol w="1645920"/>
              </a:tblGrid>
              <a:tr h="370840">
                <a:tc>
                  <a:txBody>
                    <a:bodyPr/>
                    <a:lstStyle/>
                    <a:p>
                      <a:pPr marL="0" marR="0" eaLnBrk="0" latinLnBrk="0" hangingPunct="0">
                        <a:spcBef>
                          <a:spcPts val="0"/>
                        </a:spcBef>
                        <a:spcAft>
                          <a:spcPts val="0"/>
                        </a:spcAft>
                      </a:pPr>
                      <a:r>
                        <a:rPr lang="en-US" sz="1400" b="1" i="0" dirty="0">
                          <a:effectLst/>
                          <a:latin typeface="Calibri"/>
                          <a:ea typeface="ＭＳ 明朝"/>
                          <a:cs typeface="Calibri"/>
                        </a:rPr>
                        <a:t>Number</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Statement of Objective</a:t>
                      </a:r>
                      <a:endParaRPr lang="en-US" sz="2000" b="1" i="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White Papers Relation</a:t>
                      </a:r>
                      <a:endParaRPr lang="en-US" sz="2000" b="1" i="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Measurement Needs</a:t>
                      </a:r>
                      <a:endParaRPr lang="en-US" sz="2000" b="1" i="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Other Needs</a:t>
                      </a:r>
                      <a:endParaRPr lang="en-US" sz="2000" b="1" i="0">
                        <a:effectLst/>
                        <a:latin typeface="Calibri"/>
                        <a:ea typeface="ＭＳ 明朝"/>
                        <a:cs typeface="Calibri"/>
                      </a:endParaRPr>
                    </a:p>
                  </a:txBody>
                  <a:tcPr marL="68580" marR="68580"/>
                </a:tc>
              </a:tr>
              <a:tr h="370840">
                <a:tc>
                  <a:txBody>
                    <a:bodyPr/>
                    <a:lstStyle/>
                    <a:p>
                      <a:pPr marL="0" marR="0" eaLnBrk="0" latinLnBrk="0" hangingPunct="0">
                        <a:spcBef>
                          <a:spcPts val="0"/>
                        </a:spcBef>
                        <a:spcAft>
                          <a:spcPts val="0"/>
                        </a:spcAft>
                      </a:pPr>
                      <a:r>
                        <a:rPr lang="en-US" sz="1400" b="1" i="0">
                          <a:effectLst/>
                          <a:latin typeface="Calibri"/>
                          <a:ea typeface="ＭＳ 明朝"/>
                          <a:cs typeface="Calibri"/>
                        </a:rPr>
                        <a:t>KAQ1</a:t>
                      </a:r>
                      <a:endParaRPr lang="en-US" sz="2000" b="1" i="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a:effectLst/>
                          <a:latin typeface="Calibri"/>
                          <a:ea typeface="ＭＳ 明朝"/>
                          <a:cs typeface="Calibri"/>
                        </a:rPr>
                        <a:t>Establish a ‘baseline’ condition that characterizes O3 and PM air quality relatively free from most local and anthropogenic activities in the SMA</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a:effectLst/>
                          <a:latin typeface="Calibri"/>
                          <a:ea typeface="ＭＳ 明朝"/>
                          <a:cs typeface="Calibri"/>
                        </a:rPr>
                        <a:t>MS1.1, NK2a</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Systematic airborne measurements upwind of the SMA</a:t>
                      </a:r>
                      <a:endParaRPr lang="en-US" sz="2000" b="1" i="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 </a:t>
                      </a:r>
                      <a:endParaRPr lang="en-US" sz="2000" b="1" i="0">
                        <a:effectLst/>
                        <a:latin typeface="Calibri"/>
                        <a:ea typeface="ＭＳ 明朝"/>
                        <a:cs typeface="Calibri"/>
                      </a:endParaRPr>
                    </a:p>
                  </a:txBody>
                  <a:tcPr marL="68580" marR="68580"/>
                </a:tc>
              </a:tr>
              <a:tr h="370840">
                <a:tc>
                  <a:txBody>
                    <a:bodyPr/>
                    <a:lstStyle/>
                    <a:p>
                      <a:pPr marL="0" marR="0" eaLnBrk="0" latinLnBrk="0" hangingPunct="0">
                        <a:spcBef>
                          <a:spcPts val="0"/>
                        </a:spcBef>
                        <a:spcAft>
                          <a:spcPts val="0"/>
                        </a:spcAft>
                      </a:pPr>
                      <a:r>
                        <a:rPr lang="en-US" sz="1400" b="1" i="0">
                          <a:effectLst/>
                          <a:latin typeface="Calibri"/>
                          <a:ea typeface="ＭＳ 明朝"/>
                          <a:cs typeface="Calibri"/>
                        </a:rPr>
                        <a:t>KAQ2</a:t>
                      </a:r>
                      <a:endParaRPr lang="en-US" sz="2000" b="1" i="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a:effectLst/>
                          <a:latin typeface="Calibri"/>
                          <a:ea typeface="ＭＳ 明朝"/>
                          <a:cs typeface="Calibri"/>
                        </a:rPr>
                        <a:t>Segregate the contributions from anthropogenic and natural origins for photochemical oxidants and aerosol species, including biogenic VOC emissions in SMA</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MS1.4, MS2.3, NK2a, NK2b, NK3a</a:t>
                      </a:r>
                      <a:endParaRPr lang="en-US" sz="2000" b="1" i="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Systematic airborne and surface measurements during a range of synoptic regimes, upwind of SMA and within SMA</a:t>
                      </a:r>
                      <a:endParaRPr lang="en-US" sz="2000" b="1" i="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 </a:t>
                      </a:r>
                      <a:endParaRPr lang="en-US" sz="2000" b="1" i="0">
                        <a:effectLst/>
                        <a:latin typeface="Calibri"/>
                        <a:ea typeface="ＭＳ 明朝"/>
                        <a:cs typeface="Calibri"/>
                      </a:endParaRPr>
                    </a:p>
                  </a:txBody>
                  <a:tcPr marL="68580" marR="68580"/>
                </a:tc>
              </a:tr>
              <a:tr h="370840">
                <a:tc>
                  <a:txBody>
                    <a:bodyPr/>
                    <a:lstStyle/>
                    <a:p>
                      <a:pPr marL="0" marR="0" eaLnBrk="0" latinLnBrk="0" hangingPunct="0">
                        <a:spcBef>
                          <a:spcPts val="0"/>
                        </a:spcBef>
                        <a:spcAft>
                          <a:spcPts val="0"/>
                        </a:spcAft>
                      </a:pPr>
                      <a:r>
                        <a:rPr lang="en-US" sz="1400" b="1" i="0">
                          <a:effectLst/>
                          <a:latin typeface="Calibri"/>
                          <a:ea typeface="ＭＳ 明朝"/>
                          <a:cs typeface="Calibri"/>
                        </a:rPr>
                        <a:t>KAQ3</a:t>
                      </a:r>
                      <a:endParaRPr lang="en-US" sz="2000" b="1" i="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a:effectLst/>
                          <a:latin typeface="Calibri"/>
                          <a:ea typeface="ＭＳ 明朝"/>
                          <a:cs typeface="Calibri"/>
                        </a:rPr>
                        <a:t>Segregate the contributions from different source regions, especially long-range transported vs. local sources: quantify East Asian O3-PM-precursors source-receptor </a:t>
                      </a:r>
                      <a:r>
                        <a:rPr lang="en-US" sz="1400" b="1" i="0" dirty="0" smtClean="0">
                          <a:effectLst/>
                          <a:latin typeface="Calibri"/>
                          <a:ea typeface="ＭＳ 明朝"/>
                          <a:cs typeface="Calibri"/>
                        </a:rPr>
                        <a:t>relationships</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MS1.4, MS2.2, MS3.1, NK2a, NK2b</a:t>
                      </a:r>
                      <a:endParaRPr lang="en-US" sz="2000" b="1" i="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Systematic airborne and surface measurements in all synoptic regimes; data from GOCI, OMI/TROPOMI, MODIS, CALIPSO</a:t>
                      </a:r>
                      <a:endParaRPr lang="en-US" sz="2000" b="1" i="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Models for source/precursor relation</a:t>
                      </a:r>
                      <a:endParaRPr lang="en-US" sz="2000" b="1" i="0">
                        <a:effectLst/>
                        <a:latin typeface="Calibri"/>
                        <a:ea typeface="ＭＳ 明朝"/>
                        <a:cs typeface="Calibri"/>
                      </a:endParaRPr>
                    </a:p>
                  </a:txBody>
                  <a:tcPr marL="68580" marR="68580"/>
                </a:tc>
              </a:tr>
              <a:tr h="370840">
                <a:tc>
                  <a:txBody>
                    <a:bodyPr/>
                    <a:lstStyle/>
                    <a:p>
                      <a:pPr marL="0" marR="0" eaLnBrk="0" latinLnBrk="0" hangingPunct="0">
                        <a:spcBef>
                          <a:spcPts val="0"/>
                        </a:spcBef>
                        <a:spcAft>
                          <a:spcPts val="0"/>
                        </a:spcAft>
                      </a:pPr>
                      <a:r>
                        <a:rPr lang="en-US" sz="1400" b="1" i="0" dirty="0" smtClean="0">
                          <a:effectLst/>
                          <a:latin typeface="Calibri"/>
                          <a:ea typeface="ＭＳ 明朝"/>
                          <a:cs typeface="Calibri"/>
                        </a:rPr>
                        <a:t>KAQ4</a:t>
                      </a:r>
                      <a:endParaRPr lang="en-US" sz="2000" b="1" i="0" dirty="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Observe or determine the production and loss rates of oxidants (Ox, H2O2, RO2, HOx) along VOC/ NOX ratios at different parts of the SMA and downwind regions</a:t>
                      </a:r>
                      <a:endParaRPr lang="en-US" sz="2000" b="1" i="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MS1.2, NK2a, NK3a</a:t>
                      </a:r>
                      <a:endParaRPr lang="en-US" sz="2000" b="1" i="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a:effectLst/>
                          <a:latin typeface="Calibri"/>
                          <a:ea typeface="ＭＳ 明朝"/>
                          <a:cs typeface="Calibri"/>
                        </a:rPr>
                        <a:t>Systematic airborne measurements at multiple airmass ages downwind of dominant source regions</a:t>
                      </a:r>
                      <a:endParaRPr lang="en-US" sz="2000" b="1" i="0">
                        <a:effectLst/>
                        <a:latin typeface="Calibri"/>
                        <a:ea typeface="ＭＳ 明朝"/>
                        <a:cs typeface="Calibri"/>
                      </a:endParaRPr>
                    </a:p>
                  </a:txBody>
                  <a:tcPr marL="68580" marR="68580"/>
                </a:tc>
                <a:tc>
                  <a:txBody>
                    <a:bodyPr/>
                    <a:lstStyle/>
                    <a:p>
                      <a:pPr marL="0" marR="0" eaLnBrk="0" latinLnBrk="0" hangingPunct="0">
                        <a:spcBef>
                          <a:spcPts val="0"/>
                        </a:spcBef>
                        <a:spcAft>
                          <a:spcPts val="0"/>
                        </a:spcAft>
                      </a:pPr>
                      <a:r>
                        <a:rPr lang="en-US" sz="1400" b="1" i="0" dirty="0">
                          <a:effectLst/>
                          <a:latin typeface="Calibri"/>
                          <a:ea typeface="ＭＳ 明朝"/>
                          <a:cs typeface="Calibri"/>
                        </a:rPr>
                        <a:t> </a:t>
                      </a:r>
                      <a:endParaRPr lang="en-US" sz="2000" b="1" i="0" dirty="0">
                        <a:effectLst/>
                        <a:latin typeface="Calibri"/>
                        <a:ea typeface="ＭＳ 明朝"/>
                        <a:cs typeface="Calibri"/>
                      </a:endParaRPr>
                    </a:p>
                  </a:txBody>
                  <a:tcPr marL="68580" marR="68580"/>
                </a:tc>
              </a:tr>
            </a:tbl>
          </a:graphicData>
        </a:graphic>
      </p:graphicFrame>
    </p:spTree>
    <p:extLst>
      <p:ext uri="{BB962C8B-B14F-4D97-AF65-F5344CB8AC3E}">
        <p14:creationId xmlns:p14="http://schemas.microsoft.com/office/powerpoint/2010/main" val="12482777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33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3300" b="0" i="0" u="none" strike="noStrike" cap="none" normalizeH="0" baseline="0">
            <a:ln>
              <a:noFill/>
            </a:ln>
            <a:solidFill>
              <a:schemeClr val="tx1"/>
            </a:solidFill>
            <a:effectLst/>
            <a:latin typeface="Arial" pitchFamily="-65"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TotalTime>
  <Words>2518</Words>
  <Application>Microsoft Macintosh PowerPoint</Application>
  <PresentationFormat>On-screen Show (4:3)</PresentationFormat>
  <Paragraphs>382</Paragraphs>
  <Slides>13</Slides>
  <Notes>4</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1_Blank</vt:lpstr>
      <vt:lpstr>2_Office 테마</vt:lpstr>
      <vt:lpstr>Global pollution monitoring constellation: Tropospheric chemistry missions funded for launch 2016–2021</vt:lpstr>
      <vt:lpstr>Funded tropospheric chemistry mission parameters (as of 4/2015)</vt:lpstr>
      <vt:lpstr>Air Quality Constellation Targets:  Harmonization to improve data product quality and usage</vt:lpstr>
      <vt:lpstr>Status of GEMS and TEMPO</vt:lpstr>
      <vt:lpstr>Objective: Measurements of O3 &amp; aerosol with precursors</vt:lpstr>
      <vt:lpstr>Baseline products (16)</vt:lpstr>
      <vt:lpstr>Spatial coverage</vt:lpstr>
      <vt:lpstr>Science Questions</vt:lpstr>
      <vt:lpstr>Integrated KORUS-AQ Science Objectives (1 of 4) With relation to science questions/objectives of MAPS-Seoul (MS) and NASA KORUS-AQ (NK) white papers </vt:lpstr>
      <vt:lpstr>Integrated KORUS-AQ Science Objectives (2 of 4) With relation to science questions/objectives of MAPS-Seoul (MS) and NASA KORUS-AQ (NK) white papers </vt:lpstr>
      <vt:lpstr>Integrated KORUS-AQ Science Objectives (3 of 4) With relation to science questions/objectives of MAPS-Seoul (MS) and NASA KORUS-AQ (NK) white papers </vt:lpstr>
      <vt:lpstr>Integrated KORUS-AQ Science Objectives (4 of 4) With relation to science questions/objectives of MAPS-Seoul (MS) and NASA KORUS-AQ (NK) white papers </vt:lpstr>
      <vt:lpstr>Backup</vt:lpstr>
    </vt:vector>
  </TitlesOfParts>
  <Company>NASA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Hourly Atmospheric Pollution From Geostationary Earth Orbit </dc:title>
  <dc:creator>J Al-Saadi</dc:creator>
  <cp:lastModifiedBy>J Al-Saadi</cp:lastModifiedBy>
  <cp:revision>45</cp:revision>
  <dcterms:created xsi:type="dcterms:W3CDTF">2015-10-09T02:25:21Z</dcterms:created>
  <dcterms:modified xsi:type="dcterms:W3CDTF">2015-10-15T14:20:41Z</dcterms:modified>
</cp:coreProperties>
</file>